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.xml" ContentType="application/vnd.openxmlformats-officedocument.presentationml.tags+xml"/>
  <Override PartName="/ppt/notesSlides/notesSlide4.xml" ContentType="application/vnd.openxmlformats-officedocument.presentationml.notesSlide+xml"/>
  <Override PartName="/ppt/tags/tag2.xml" ContentType="application/vnd.openxmlformats-officedocument.presentationml.tags+xml"/>
  <Override PartName="/ppt/notesSlides/notesSlide5.xml" ContentType="application/vnd.openxmlformats-officedocument.presentationml.notesSlide+xml"/>
  <Override PartName="/ppt/tags/tag3.xml" ContentType="application/vnd.openxmlformats-officedocument.presentationml.tags+xml"/>
  <Override PartName="/ppt/notesSlides/notesSlide6.xml" ContentType="application/vnd.openxmlformats-officedocument.presentationml.notesSlide+xml"/>
  <Override PartName="/ppt/tags/tag4.xml" ContentType="application/vnd.openxmlformats-officedocument.presentationml.tags+xml"/>
  <Override PartName="/ppt/notesSlides/notesSlide7.xml" ContentType="application/vnd.openxmlformats-officedocument.presentationml.notesSlide+xml"/>
  <Override PartName="/ppt/tags/tag5.xml" ContentType="application/vnd.openxmlformats-officedocument.presentationml.tags+xml"/>
  <Override PartName="/ppt/notesSlides/notesSlide8.xml" ContentType="application/vnd.openxmlformats-officedocument.presentationml.notesSlide+xml"/>
  <Override PartName="/ppt/tags/tag6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7.xml" ContentType="application/vnd.openxmlformats-officedocument.presentationml.tags+xml"/>
  <Override PartName="/ppt/notesSlides/notesSlide11.xml" ContentType="application/vnd.openxmlformats-officedocument.presentationml.notesSlide+xml"/>
  <Override PartName="/ppt/tags/tag8.xml" ContentType="application/vnd.openxmlformats-officedocument.presentationml.tags+xml"/>
  <Override PartName="/ppt/notesSlides/notesSlide12.xml" ContentType="application/vnd.openxmlformats-officedocument.presentationml.notesSlide+xml"/>
  <Override PartName="/ppt/tags/tag9.xml" ContentType="application/vnd.openxmlformats-officedocument.presentationml.tags+xml"/>
  <Override PartName="/ppt/notesSlides/notesSlide13.xml" ContentType="application/vnd.openxmlformats-officedocument.presentationml.notesSlide+xml"/>
  <Override PartName="/ppt/tags/tag10.xml" ContentType="application/vnd.openxmlformats-officedocument.presentationml.tags+xml"/>
  <Override PartName="/ppt/notesSlides/notesSlide14.xml" ContentType="application/vnd.openxmlformats-officedocument.presentationml.notesSlide+xml"/>
  <Override PartName="/ppt/tags/tag11.xml" ContentType="application/vnd.openxmlformats-officedocument.presentationml.tags+xml"/>
  <Override PartName="/ppt/notesSlides/notesSlide15.xml" ContentType="application/vnd.openxmlformats-officedocument.presentationml.notesSlide+xml"/>
  <Override PartName="/ppt/tags/tag12.xml" ContentType="application/vnd.openxmlformats-officedocument.presentationml.tags+xml"/>
  <Override PartName="/ppt/notesSlides/notesSlide16.xml" ContentType="application/vnd.openxmlformats-officedocument.presentationml.notesSlide+xml"/>
  <Override PartName="/ppt/tags/tag13.xml" ContentType="application/vnd.openxmlformats-officedocument.presentationml.tags+xml"/>
  <Override PartName="/ppt/notesSlides/notesSlide17.xml" ContentType="application/vnd.openxmlformats-officedocument.presentationml.notesSlide+xml"/>
  <Override PartName="/ppt/tags/tag14.xml" ContentType="application/vnd.openxmlformats-officedocument.presentationml.tags+xml"/>
  <Override PartName="/ppt/notesSlides/notesSlide18.xml" ContentType="application/vnd.openxmlformats-officedocument.presentationml.notesSlide+xml"/>
  <Override PartName="/ppt/tags/tag15.xml" ContentType="application/vnd.openxmlformats-officedocument.presentationml.tags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tags/tag16.xml" ContentType="application/vnd.openxmlformats-officedocument.presentationml.tags+xml"/>
  <Override PartName="/ppt/notesSlides/notesSlide21.xml" ContentType="application/vnd.openxmlformats-officedocument.presentationml.notesSlide+xml"/>
  <Override PartName="/ppt/tags/tag17.xml" ContentType="application/vnd.openxmlformats-officedocument.presentationml.tags+xml"/>
  <Override PartName="/ppt/notesSlides/notesSlide22.xml" ContentType="application/vnd.openxmlformats-officedocument.presentationml.notesSlide+xml"/>
  <Override PartName="/ppt/tags/tag18.xml" ContentType="application/vnd.openxmlformats-officedocument.presentationml.tags+xml"/>
  <Override PartName="/ppt/notesSlides/notesSlide23.xml" ContentType="application/vnd.openxmlformats-officedocument.presentationml.notesSlide+xml"/>
  <Override PartName="/ppt/tags/tag19.xml" ContentType="application/vnd.openxmlformats-officedocument.presentationml.tags+xml"/>
  <Override PartName="/ppt/notesSlides/notesSlide24.xml" ContentType="application/vnd.openxmlformats-officedocument.presentationml.notesSlide+xml"/>
  <Override PartName="/ppt/tags/tag20.xml" ContentType="application/vnd.openxmlformats-officedocument.presentationml.tags+xml"/>
  <Override PartName="/ppt/notesSlides/notesSlide25.xml" ContentType="application/vnd.openxmlformats-officedocument.presentationml.notesSlide+xml"/>
  <Override PartName="/ppt/tags/tag21.xml" ContentType="application/vnd.openxmlformats-officedocument.presentationml.tags+xml"/>
  <Override PartName="/ppt/notesSlides/notesSlide26.xml" ContentType="application/vnd.openxmlformats-officedocument.presentationml.notesSlide+xml"/>
  <Override PartName="/ppt/tags/tag22.xml" ContentType="application/vnd.openxmlformats-officedocument.presentationml.tags+xml"/>
  <Override PartName="/ppt/notesSlides/notesSlide27.xml" ContentType="application/vnd.openxmlformats-officedocument.presentationml.notesSlide+xml"/>
  <Override PartName="/ppt/tags/tag23.xml" ContentType="application/vnd.openxmlformats-officedocument.presentationml.tags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tags/tag24.xml" ContentType="application/vnd.openxmlformats-officedocument.presentationml.tags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2"/>
  </p:sldMasterIdLst>
  <p:notesMasterIdLst>
    <p:notesMasterId r:id="rId35"/>
  </p:notesMasterIdLst>
  <p:sldIdLst>
    <p:sldId id="257" r:id="rId3"/>
    <p:sldId id="258" r:id="rId4"/>
    <p:sldId id="259" r:id="rId5"/>
    <p:sldId id="340" r:id="rId6"/>
    <p:sldId id="341" r:id="rId7"/>
    <p:sldId id="348" r:id="rId8"/>
    <p:sldId id="347" r:id="rId9"/>
    <p:sldId id="349" r:id="rId10"/>
    <p:sldId id="327" r:id="rId11"/>
    <p:sldId id="314" r:id="rId12"/>
    <p:sldId id="364" r:id="rId13"/>
    <p:sldId id="351" r:id="rId14"/>
    <p:sldId id="365" r:id="rId15"/>
    <p:sldId id="326" r:id="rId16"/>
    <p:sldId id="350" r:id="rId17"/>
    <p:sldId id="354" r:id="rId18"/>
    <p:sldId id="353" r:id="rId19"/>
    <p:sldId id="356" r:id="rId20"/>
    <p:sldId id="329" r:id="rId21"/>
    <p:sldId id="322" r:id="rId22"/>
    <p:sldId id="355" r:id="rId23"/>
    <p:sldId id="363" r:id="rId24"/>
    <p:sldId id="357" r:id="rId25"/>
    <p:sldId id="358" r:id="rId26"/>
    <p:sldId id="360" r:id="rId27"/>
    <p:sldId id="359" r:id="rId28"/>
    <p:sldId id="361" r:id="rId29"/>
    <p:sldId id="362" r:id="rId30"/>
    <p:sldId id="320" r:id="rId31"/>
    <p:sldId id="321" r:id="rId32"/>
    <p:sldId id="346" r:id="rId33"/>
    <p:sldId id="315" r:id="rId3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3589">
          <p15:clr>
            <a:srgbClr val="A4A3A4"/>
          </p15:clr>
        </p15:guide>
        <p15:guide id="3" orient="horz" pos="1049">
          <p15:clr>
            <a:srgbClr val="A4A3A4"/>
          </p15:clr>
        </p15:guide>
        <p15:guide id="4" orient="horz" pos="1570">
          <p15:clr>
            <a:srgbClr val="A4A3A4"/>
          </p15:clr>
        </p15:guide>
        <p15:guide id="5" orient="horz" pos="2455">
          <p15:clr>
            <a:srgbClr val="A4A3A4"/>
          </p15:clr>
        </p15:guide>
        <p15:guide id="6" pos="3817">
          <p15:clr>
            <a:srgbClr val="A4A3A4"/>
          </p15:clr>
        </p15:guide>
        <p15:guide id="7" pos="1255">
          <p15:clr>
            <a:srgbClr val="A4A3A4"/>
          </p15:clr>
        </p15:guide>
        <p15:guide id="8" pos="6425">
          <p15:clr>
            <a:srgbClr val="A4A3A4"/>
          </p15:clr>
        </p15:guide>
        <p15:guide id="9" pos="2842">
          <p15:clr>
            <a:srgbClr val="A4A3A4"/>
          </p15:clr>
        </p15:guide>
        <p15:guide id="10" pos="4838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eng Yinghao" initials="CY" lastIdx="1" clrIdx="0">
    <p:extLst>
      <p:ext uri="{19B8F6BF-5375-455C-9EA6-DF929625EA0E}">
        <p15:presenceInfo xmlns:p15="http://schemas.microsoft.com/office/powerpoint/2012/main" userId="Cheng Yinghao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8A7"/>
    <a:srgbClr val="F7F7F9"/>
    <a:srgbClr val="005D9D"/>
    <a:srgbClr val="FAFAFC"/>
    <a:srgbClr val="F5F5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3C2FFA5D-87B4-456A-9821-1D502468CF0F}" styleName="主题样式 1 - 强调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B301B821-A1FF-4177-AEE7-76D212191A09}" styleName="中度样式 1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701" autoAdjust="0"/>
    <p:restoredTop sz="65766" autoAdjust="0"/>
  </p:normalViewPr>
  <p:slideViewPr>
    <p:cSldViewPr snapToGrid="0" showGuides="1">
      <p:cViewPr varScale="1">
        <p:scale>
          <a:sx n="72" d="100"/>
          <a:sy n="72" d="100"/>
        </p:scale>
        <p:origin x="1204" y="40"/>
      </p:cViewPr>
      <p:guideLst>
        <p:guide orient="horz" pos="2160"/>
        <p:guide orient="horz" pos="3589"/>
        <p:guide orient="horz" pos="1049"/>
        <p:guide orient="horz" pos="1570"/>
        <p:guide orient="horz" pos="2455"/>
        <p:guide pos="3817"/>
        <p:guide pos="1255"/>
        <p:guide pos="6425"/>
        <p:guide pos="2842"/>
        <p:guide pos="483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heme" Target="theme/them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commentAuthors" Target="commentAuthor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0A6138-7E00-4D99-A34D-5D4B30A9516A}" type="datetimeFigureOut">
              <a:rPr lang="zh-CN" altLang="en-US" smtClean="0"/>
              <a:t>2024/5/30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C68A64-069C-4FC3-A227-B9F541D15B3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zh-CN" altLang="en-US" dirty="0"/>
              <a:t>我的研究生毕业设计课题为：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C68A64-069C-4FC3-A227-B9F541D15B3C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7654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C68A64-069C-4FC3-A227-B9F541D15B3C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2422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C68A64-069C-4FC3-A227-B9F541D15B3C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68398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无容错保护</a:t>
            </a:r>
            <a:r>
              <a:rPr lang="en-US" altLang="zh-CN" dirty="0"/>
              <a:t>PE</a:t>
            </a:r>
            <a:r>
              <a:rPr lang="zh-CN" altLang="en-US" dirty="0"/>
              <a:t>阵列的可靠性评估结果如表所示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Essential bits</a:t>
            </a:r>
            <a:r>
              <a:rPr lang="zh-CN" altLang="en-US" dirty="0"/>
              <a:t>为</a:t>
            </a:r>
            <a:r>
              <a:rPr lang="en-US" altLang="zh-CN" dirty="0"/>
              <a:t>PE</a:t>
            </a:r>
            <a:r>
              <a:rPr lang="zh-CN" altLang="en-US" dirty="0"/>
              <a:t>阵列中所有的相关配置比特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Critical bits</a:t>
            </a:r>
            <a:r>
              <a:rPr lang="zh-CN" altLang="en-US" dirty="0"/>
              <a:t>为会影响特征图输出的配置比特</a:t>
            </a:r>
            <a:endParaRPr lang="en-US" altLang="zh-CN" dirty="0"/>
          </a:p>
          <a:p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关键比特的比例则是反应</a:t>
            </a:r>
            <a:r>
              <a:rPr lang="en-US" altLang="zh-CN" dirty="0"/>
              <a:t>SEU</a:t>
            </a:r>
            <a:r>
              <a:rPr lang="zh-CN" altLang="en-US" dirty="0"/>
              <a:t>可靠性的重要指标，比例越高，说明该模块受到</a:t>
            </a:r>
            <a:r>
              <a:rPr lang="en-US" altLang="zh-CN" dirty="0"/>
              <a:t>SEU</a:t>
            </a:r>
            <a:r>
              <a:rPr lang="zh-CN" altLang="en-US" dirty="0"/>
              <a:t>的影响越大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从实验结果可知</a:t>
            </a:r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zh-CN" altLang="zh-CN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altLang="zh-CN" sz="1800" dirty="0">
                <a:effectLst/>
                <a:ea typeface="Times New Roman" panose="02020603050405020304" pitchFamily="18" charset="0"/>
              </a:rPr>
              <a:t>PE</a:t>
            </a:r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模块中大约</a:t>
            </a:r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1/3</a:t>
            </a:r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</a:t>
            </a:r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Essential bits</a:t>
            </a:r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为</a:t>
            </a:r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Critical bits</a:t>
            </a:r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endParaRPr lang="en-US" altLang="zh-CN" sz="1800" dirty="0"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1800" dirty="0"/>
              <a:t>针对这些</a:t>
            </a:r>
            <a:r>
              <a:rPr lang="en-US" altLang="zh-CN" sz="1800" dirty="0"/>
              <a:t>Critical bits</a:t>
            </a:r>
            <a:r>
              <a:rPr lang="zh-CN" altLang="en-US" sz="1800" dirty="0"/>
              <a:t>进行精度测试，</a:t>
            </a:r>
            <a:endParaRPr lang="en-US" altLang="zh-CN" sz="18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从实验结果可见，</a:t>
            </a:r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SEU</a:t>
            </a:r>
            <a:r>
              <a:rPr lang="zh-CN" altLang="en-US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会导致不同程度的精度</a:t>
            </a:r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损失</a:t>
            </a:r>
            <a:endParaRPr lang="en-US" altLang="zh-CN" sz="18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由此可见对</a:t>
            </a:r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PE</a:t>
            </a:r>
            <a:r>
              <a:rPr lang="zh-CN" altLang="en-US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阵列进行容错设计的必要性</a:t>
            </a:r>
            <a:endParaRPr lang="zh-CN" altLang="zh-CN" sz="18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800" dirty="0"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800" dirty="0"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C68A64-069C-4FC3-A227-B9F541D15B3C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49279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通过之前的调研发现，</a:t>
            </a:r>
            <a:r>
              <a:rPr lang="en-US" altLang="zh-CN" sz="12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CNN</a:t>
            </a:r>
            <a:r>
              <a:rPr lang="zh-CN" altLang="zh-CN" sz="12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能够容忍一定</a:t>
            </a:r>
            <a:r>
              <a:rPr lang="zh-CN" altLang="en-US" sz="12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程度的特征图数据错误</a:t>
            </a:r>
            <a:endParaRPr lang="en-US" altLang="zh-CN" sz="12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2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这</a:t>
            </a:r>
            <a:r>
              <a:rPr lang="zh-CN" altLang="en-US" sz="12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些</a:t>
            </a:r>
            <a:r>
              <a:rPr lang="zh-CN" altLang="zh-CN" sz="12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错误在后续层的处理过程中会逐渐减弱，最终不会影响</a:t>
            </a:r>
            <a:r>
              <a:rPr lang="en-US" altLang="zh-CN" sz="12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DPU</a:t>
            </a:r>
            <a:r>
              <a:rPr lang="zh-CN" altLang="zh-CN" sz="12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的分类结果。</a:t>
            </a:r>
            <a:endParaRPr lang="en-US" altLang="zh-CN" sz="12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所以可以采用</a:t>
            </a:r>
            <a:r>
              <a:rPr lang="zh-CN" altLang="en-US" sz="1200" dirty="0">
                <a:latin typeface="Times New Roman" panose="02020603050405020304" pitchFamily="18" charset="0"/>
                <a:ea typeface="宋体" panose="02010600030101010101" pitchFamily="2" charset="-122"/>
              </a:rPr>
              <a:t>基于故障检测和替换的容错方案</a:t>
            </a:r>
            <a:endParaRPr lang="en-US" altLang="zh-CN" sz="12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同时本课题采用的方案中故障检测逻辑与原始</a:t>
            </a:r>
            <a:r>
              <a:rPr lang="en-US" altLang="zh-CN" sz="12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PE</a:t>
            </a:r>
            <a:r>
              <a:rPr lang="zh-CN" altLang="en-US" sz="12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阵列是异步实现的</a:t>
            </a:r>
            <a:endParaRPr lang="en-US" altLang="zh-CN" sz="12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即故障检测逻辑和</a:t>
            </a:r>
            <a:r>
              <a:rPr lang="en-US" altLang="zh-CN" sz="12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PE</a:t>
            </a:r>
            <a:r>
              <a:rPr lang="zh-CN" altLang="en-US" sz="12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阵列独立运行，在进行故障检测的同时，不会影响加速器本身的运行周期</a:t>
            </a:r>
            <a:endParaRPr lang="en-US" altLang="zh-CN" sz="12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而三模冗余的方案和基于加和校验的保护方案需要将</a:t>
            </a:r>
            <a:r>
              <a:rPr lang="en-US" altLang="zh-CN" sz="12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PE</a:t>
            </a:r>
            <a:r>
              <a:rPr lang="zh-CN" altLang="en-US" sz="12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的输出延迟若干周期</a:t>
            </a:r>
            <a:endParaRPr lang="en-US" altLang="zh-CN" sz="12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这就需要修改相关的指令集，会显著增加实现的复杂度，也会使用大量的寄存器资源</a:t>
            </a:r>
            <a:endParaRPr lang="en-US" altLang="zh-CN" sz="12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zh-CN" sz="12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C68A64-069C-4FC3-A227-B9F541D15B3C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24525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512</a:t>
            </a:r>
            <a:r>
              <a:rPr lang="zh-CN" altLang="en-US" dirty="0"/>
              <a:t>并行度的</a:t>
            </a:r>
            <a:r>
              <a:rPr lang="en-US" altLang="zh-CN" dirty="0"/>
              <a:t>PE</a:t>
            </a:r>
            <a:r>
              <a:rPr lang="zh-CN" altLang="en-US" dirty="0"/>
              <a:t>阵列结构如图上半部分所示</a:t>
            </a:r>
            <a:endParaRPr lang="en-US" altLang="zh-CN" dirty="0"/>
          </a:p>
          <a:p>
            <a:r>
              <a:rPr lang="zh-CN" altLang="en-US" dirty="0"/>
              <a:t>其中包含</a:t>
            </a:r>
            <a:r>
              <a:rPr lang="en-US" altLang="zh-CN" dirty="0"/>
              <a:t>4</a:t>
            </a:r>
            <a:r>
              <a:rPr lang="zh-CN" altLang="en-US" dirty="0"/>
              <a:t>个</a:t>
            </a:r>
            <a:r>
              <a:rPr lang="en-US" altLang="zh-CN" dirty="0"/>
              <a:t>PE</a:t>
            </a:r>
            <a:r>
              <a:rPr lang="zh-CN" altLang="en-US" dirty="0"/>
              <a:t>，每个</a:t>
            </a:r>
            <a:r>
              <a:rPr lang="en-US" altLang="zh-CN" dirty="0"/>
              <a:t>PE</a:t>
            </a:r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加载相同的</a:t>
            </a:r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8*8</a:t>
            </a:r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权重矩阵，</a:t>
            </a:r>
            <a:endParaRPr lang="en-US" altLang="zh-CN" sz="1800" dirty="0"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其中每行对应一个卷积核的</a:t>
            </a:r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8</a:t>
            </a:r>
            <a:r>
              <a:rPr lang="zh-CN" altLang="en-US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个权重系数</a:t>
            </a:r>
            <a:endParaRPr lang="en-US" altLang="zh-CN" sz="1800" dirty="0"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dirty="0"/>
          </a:p>
          <a:p>
            <a:r>
              <a:rPr lang="zh-CN" altLang="en-US" dirty="0"/>
              <a:t>针对</a:t>
            </a:r>
            <a:r>
              <a:rPr lang="en-US" altLang="zh-CN" dirty="0"/>
              <a:t>PE</a:t>
            </a:r>
            <a:r>
              <a:rPr lang="zh-CN" altLang="en-US" dirty="0"/>
              <a:t>阵列的并行结构，设计了一种基于故障检测和替换的容错方案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通过</a:t>
            </a:r>
            <a:r>
              <a:rPr lang="zh-CN" altLang="en-US" sz="1200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增加这样的一部分冗余逻辑，可以对</a:t>
            </a:r>
            <a:r>
              <a:rPr lang="en-US" altLang="zh-CN" sz="1200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PE</a:t>
            </a:r>
            <a:r>
              <a:rPr lang="zh-CN" altLang="en-US" sz="1200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的运算结果进行实时检测，并在检测到出错的</a:t>
            </a:r>
            <a:r>
              <a:rPr lang="en-US" altLang="zh-CN" sz="1200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PE</a:t>
            </a:r>
            <a:r>
              <a:rPr lang="zh-CN" altLang="en-US" sz="1200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之后，使用备用</a:t>
            </a:r>
            <a:r>
              <a:rPr lang="en-US" altLang="zh-CN" sz="1200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PE</a:t>
            </a:r>
            <a:r>
              <a:rPr lang="zh-CN" altLang="en-US" sz="1200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替换掉出错的</a:t>
            </a:r>
            <a:r>
              <a:rPr lang="en-US" altLang="zh-CN" sz="1200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PE</a:t>
            </a:r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C68A64-069C-4FC3-A227-B9F541D15B3C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60680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PE</a:t>
            </a:r>
            <a:r>
              <a:rPr lang="zh-CN" altLang="en-US" dirty="0"/>
              <a:t>阵列保护方案的比较判断过程如图所示</a:t>
            </a:r>
            <a:endParaRPr lang="en-US" altLang="zh-CN" dirty="0"/>
          </a:p>
          <a:p>
            <a:r>
              <a:rPr lang="zh-CN" altLang="en-US" dirty="0"/>
              <a:t>其中</a:t>
            </a:r>
            <a:r>
              <a:rPr lang="en-US" altLang="zh-CN" dirty="0"/>
              <a:t>yr1</a:t>
            </a:r>
            <a:r>
              <a:rPr lang="zh-CN" altLang="en-US" dirty="0"/>
              <a:t>和</a:t>
            </a:r>
            <a:r>
              <a:rPr lang="en-US" altLang="zh-CN" dirty="0"/>
              <a:t>yr2</a:t>
            </a:r>
            <a:r>
              <a:rPr lang="zh-CN" altLang="en-US" dirty="0"/>
              <a:t>为冗余模块的产生的校验值输出</a:t>
            </a:r>
            <a:endParaRPr lang="en-US" altLang="zh-CN" dirty="0"/>
          </a:p>
          <a:p>
            <a:r>
              <a:rPr lang="en-US" altLang="zh-CN" dirty="0"/>
              <a:t>yc1</a:t>
            </a:r>
            <a:r>
              <a:rPr lang="zh-CN" altLang="en-US" dirty="0"/>
              <a:t>和</a:t>
            </a:r>
            <a:r>
              <a:rPr lang="en-US" altLang="zh-CN" dirty="0"/>
              <a:t>yc2</a:t>
            </a:r>
            <a:r>
              <a:rPr lang="zh-CN" altLang="en-US" dirty="0"/>
              <a:t>为</a:t>
            </a:r>
            <a:r>
              <a:rPr lang="en-US" altLang="zh-CN" dirty="0"/>
              <a:t>PE</a:t>
            </a:r>
            <a:r>
              <a:rPr lang="zh-CN" altLang="en-US" dirty="0"/>
              <a:t>阵列输出特征图数据的累加结果</a:t>
            </a:r>
            <a:endParaRPr lang="en-US" altLang="zh-CN" dirty="0"/>
          </a:p>
          <a:p>
            <a:r>
              <a:rPr lang="zh-CN" altLang="en-US" dirty="0"/>
              <a:t>当</a:t>
            </a:r>
            <a:r>
              <a:rPr lang="en-US" altLang="zh-CN" dirty="0"/>
              <a:t>PE</a:t>
            </a:r>
            <a:r>
              <a:rPr lang="zh-CN" altLang="en-US" dirty="0"/>
              <a:t>阵列无故障时，决策变量</a:t>
            </a:r>
            <a:r>
              <a:rPr lang="en-US" altLang="zh-CN" dirty="0"/>
              <a:t>E1</a:t>
            </a:r>
            <a:r>
              <a:rPr lang="zh-CN" altLang="en-US" dirty="0"/>
              <a:t>和</a:t>
            </a:r>
            <a:r>
              <a:rPr lang="en-US" altLang="zh-CN" dirty="0"/>
              <a:t>E2</a:t>
            </a:r>
            <a:r>
              <a:rPr lang="zh-CN" altLang="en-US" dirty="0"/>
              <a:t>的值应为</a:t>
            </a:r>
            <a:r>
              <a:rPr lang="en-US" altLang="zh-CN" dirty="0"/>
              <a:t>0</a:t>
            </a:r>
          </a:p>
          <a:p>
            <a:r>
              <a:rPr lang="zh-CN" altLang="en-US" dirty="0"/>
              <a:t>当第</a:t>
            </a:r>
            <a:r>
              <a:rPr lang="en-US" altLang="zh-CN" dirty="0"/>
              <a:t>p</a:t>
            </a:r>
            <a:r>
              <a:rPr lang="zh-CN" altLang="en-US" dirty="0"/>
              <a:t>个</a:t>
            </a:r>
            <a:r>
              <a:rPr lang="en-US" altLang="zh-CN" dirty="0"/>
              <a:t>PE</a:t>
            </a:r>
            <a:r>
              <a:rPr lang="zh-CN" altLang="en-US" dirty="0"/>
              <a:t>的输出结果中第</a:t>
            </a:r>
            <a:r>
              <a:rPr lang="en-US" altLang="zh-CN" dirty="0" err="1"/>
              <a:t>i</a:t>
            </a:r>
            <a:r>
              <a:rPr lang="zh-CN" altLang="en-US" dirty="0"/>
              <a:t>个值计算错误时，错误结果与正确结果会存在一个差值</a:t>
            </a:r>
            <a:endParaRPr lang="en-US" altLang="zh-CN" dirty="0"/>
          </a:p>
          <a:p>
            <a:r>
              <a:rPr lang="zh-CN" altLang="en-US" dirty="0"/>
              <a:t>这也就导致</a:t>
            </a:r>
            <a:r>
              <a:rPr lang="en-US" altLang="zh-CN" dirty="0"/>
              <a:t>yc1</a:t>
            </a:r>
            <a:r>
              <a:rPr lang="zh-CN" altLang="en-US" dirty="0"/>
              <a:t>和</a:t>
            </a:r>
            <a:r>
              <a:rPr lang="en-US" altLang="zh-CN" dirty="0"/>
              <a:t>yc2</a:t>
            </a:r>
            <a:r>
              <a:rPr lang="zh-CN" altLang="en-US" dirty="0"/>
              <a:t>的值都会存在错误</a:t>
            </a:r>
            <a:endParaRPr lang="en-US" altLang="zh-CN" dirty="0"/>
          </a:p>
          <a:p>
            <a:r>
              <a:rPr lang="zh-CN" altLang="en-US" dirty="0"/>
              <a:t>通过之后的一系列计算，可以得到</a:t>
            </a:r>
            <a:r>
              <a:rPr lang="en-US" altLang="zh-CN" dirty="0"/>
              <a:t>p</a:t>
            </a:r>
            <a:r>
              <a:rPr lang="zh-CN" altLang="en-US" dirty="0"/>
              <a:t>的值，范围为</a:t>
            </a:r>
            <a:r>
              <a:rPr lang="en-US" altLang="zh-CN" dirty="0"/>
              <a:t>[1:4]</a:t>
            </a:r>
          </a:p>
          <a:p>
            <a:r>
              <a:rPr lang="zh-CN" altLang="en-US" dirty="0"/>
              <a:t>进而使用备用</a:t>
            </a:r>
            <a:r>
              <a:rPr lang="en-US" altLang="zh-CN" dirty="0"/>
              <a:t>PE</a:t>
            </a:r>
            <a:r>
              <a:rPr lang="zh-CN" altLang="en-US" dirty="0"/>
              <a:t>替换掉出错的第</a:t>
            </a:r>
            <a:r>
              <a:rPr lang="en-US" altLang="zh-CN" dirty="0"/>
              <a:t>p</a:t>
            </a:r>
            <a:r>
              <a:rPr lang="zh-CN" altLang="en-US" dirty="0"/>
              <a:t>个</a:t>
            </a:r>
            <a:r>
              <a:rPr lang="en-US" altLang="zh-CN" dirty="0"/>
              <a:t>PE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C68A64-069C-4FC3-A227-B9F541D15B3C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98815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sz="18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PE</a:t>
                </a:r>
                <a:r>
                  <a:rPr lang="zh-CN" altLang="en-US" sz="18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阵列故障检测波形如图所示</a:t>
                </a:r>
                <a:endParaRPr lang="en-US" altLang="zh-CN" sz="18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sz="18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err_pe_label</a:t>
                </a:r>
                <a:r>
                  <a:rPr lang="zh-CN" altLang="zh-CN" sz="18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为故障索引</a:t>
                </a:r>
                <a14:m>
                  <m:oMath xmlns:m="http://schemas.openxmlformats.org/officeDocument/2006/math">
                    <m:r>
                      <a:rPr lang="en-US" altLang="zh-CN" sz="18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𝑝</m:t>
                    </m:r>
                  </m:oMath>
                </a14:m>
                <a:r>
                  <a:rPr lang="zh-CN" altLang="zh-CN" sz="18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值，</a:t>
                </a:r>
                <a:endParaRPr lang="en-US" altLang="zh-CN" sz="18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sz="18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img_data</a:t>
                </a:r>
                <a:r>
                  <a:rPr lang="zh-CN" altLang="zh-CN" sz="18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为</a:t>
                </a:r>
                <a:r>
                  <a:rPr lang="en-US" altLang="zh-CN" sz="18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PE</a:t>
                </a:r>
                <a:r>
                  <a:rPr lang="zh-CN" altLang="zh-CN" sz="18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阵列的输入特征图数据，</a:t>
                </a:r>
                <a:endParaRPr lang="en-US" altLang="zh-CN" sz="18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sz="18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data</a:t>
                </a:r>
                <a:r>
                  <a:rPr lang="zh-CN" altLang="zh-CN" sz="18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为备用</a:t>
                </a:r>
                <a:r>
                  <a:rPr lang="en-US" altLang="zh-CN" sz="18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PE</a:t>
                </a:r>
                <a:r>
                  <a:rPr lang="zh-CN" altLang="zh-CN" sz="18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的输入特征图数据。</a:t>
                </a:r>
                <a:endParaRPr lang="en-US" altLang="zh-CN" sz="18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zh-CN" sz="18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在</a:t>
                </a:r>
                <a:r>
                  <a:rPr lang="en-US" altLang="zh-CN" sz="18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t2</a:t>
                </a:r>
                <a:r>
                  <a:rPr lang="zh-CN" altLang="zh-CN" sz="18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时刻对第二个</a:t>
                </a:r>
                <a:r>
                  <a:rPr lang="en-US" altLang="zh-CN" sz="18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PE</a:t>
                </a:r>
                <a:r>
                  <a:rPr lang="zh-CN" altLang="zh-CN" sz="18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模块进行了故障注入</a:t>
                </a:r>
                <a:endParaRPr lang="en-US" altLang="zh-CN" sz="18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zh-CN" sz="18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在</a:t>
                </a:r>
                <a:r>
                  <a:rPr lang="en-US" altLang="zh-CN" sz="18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t4</a:t>
                </a:r>
                <a:r>
                  <a:rPr lang="zh-CN" altLang="zh-CN" sz="18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时刻，</a:t>
                </a:r>
                <a:r>
                  <a:rPr lang="zh-CN" altLang="en-US" sz="18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故障索引</a:t>
                </a:r>
                <a:r>
                  <a:rPr lang="zh-CN" altLang="zh-CN" sz="18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信号输出</a:t>
                </a:r>
                <a14:m>
                  <m:oMath xmlns:m="http://schemas.openxmlformats.org/officeDocument/2006/math">
                    <m:r>
                      <a:rPr lang="en-US" altLang="zh-CN" sz="18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𝑝</m:t>
                    </m:r>
                  </m:oMath>
                </a14:m>
                <a:r>
                  <a:rPr lang="zh-CN" altLang="zh-CN" sz="18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的值为</a:t>
                </a:r>
                <a:r>
                  <a:rPr lang="en-US" altLang="zh-CN" sz="18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2</a:t>
                </a:r>
                <a:r>
                  <a:rPr lang="zh-CN" altLang="zh-CN" sz="18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，并且使用备用</a:t>
                </a:r>
                <a:r>
                  <a:rPr lang="en-US" altLang="zh-CN" sz="18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PE</a:t>
                </a:r>
                <a:r>
                  <a:rPr lang="zh-CN" altLang="zh-CN" sz="18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替换了故障</a:t>
                </a:r>
                <a:r>
                  <a:rPr lang="en-US" altLang="zh-CN" sz="18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PE</a:t>
                </a:r>
                <a:r>
                  <a:rPr lang="zh-CN" altLang="zh-CN" sz="18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，将第二个</a:t>
                </a:r>
                <a:r>
                  <a:rPr lang="en-US" altLang="zh-CN" sz="18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PE</a:t>
                </a:r>
                <a:r>
                  <a:rPr lang="zh-CN" altLang="zh-CN" sz="18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的输入传输给了备用</a:t>
                </a:r>
                <a:r>
                  <a:rPr lang="en-US" altLang="zh-CN" sz="18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PE</a:t>
                </a:r>
                <a:r>
                  <a:rPr lang="zh-CN" altLang="zh-CN" sz="18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的输入</a:t>
                </a:r>
                <a:r>
                  <a:rPr lang="en-US" altLang="zh-CN" sz="18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data</a:t>
                </a:r>
                <a:r>
                  <a:rPr lang="zh-CN" altLang="zh-CN" sz="18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。</a:t>
                </a:r>
                <a:endParaRPr lang="en-US" altLang="zh-CN" sz="18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zh-CN" sz="18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从故障发生到备用</a:t>
                </a:r>
                <a:r>
                  <a:rPr lang="en-US" altLang="zh-CN" sz="18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PE</a:t>
                </a:r>
                <a:r>
                  <a:rPr lang="zh-CN" altLang="zh-CN" sz="18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的切换共经历了</a:t>
                </a:r>
                <a:r>
                  <a:rPr lang="en-US" altLang="zh-CN" sz="18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14</a:t>
                </a:r>
                <a:r>
                  <a:rPr lang="zh-CN" altLang="zh-CN" sz="18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个周期。</a:t>
                </a:r>
              </a:p>
              <a:p>
                <a:endParaRPr lang="en-US" altLang="zh-CN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12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从</a:t>
                </a:r>
                <a:r>
                  <a:rPr lang="en-US" altLang="zh-CN" sz="12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t1</a:t>
                </a:r>
                <a:r>
                  <a:rPr lang="zh-CN" altLang="zh-CN" sz="12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到</a:t>
                </a:r>
                <a:r>
                  <a:rPr lang="en-US" altLang="zh-CN" sz="12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t3</a:t>
                </a:r>
                <a:r>
                  <a:rPr lang="zh-CN" altLang="zh-CN" sz="12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时刻</a:t>
                </a:r>
                <a:r>
                  <a:rPr lang="en-US" altLang="zh-CN" sz="12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9</a:t>
                </a:r>
                <a:r>
                  <a:rPr lang="zh-CN" altLang="zh-CN" sz="12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个时钟周期的</a:t>
                </a:r>
                <a:r>
                  <a:rPr lang="zh-CN" altLang="en-US" sz="12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输入，对应</a:t>
                </a:r>
                <a:r>
                  <a:rPr lang="zh-CN" altLang="zh-CN" sz="12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一组</a:t>
                </a:r>
                <a:r>
                  <a:rPr lang="en-US" altLang="zh-CN" sz="12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8</a:t>
                </a:r>
                <a:r>
                  <a:rPr lang="zh-CN" altLang="en-US" sz="12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个</a:t>
                </a:r>
                <a:r>
                  <a:rPr lang="zh-CN" altLang="zh-CN" sz="12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特征图数据输出</a:t>
                </a:r>
                <a:r>
                  <a:rPr lang="zh-CN" altLang="en-US" sz="12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，以此类推</a:t>
                </a:r>
                <a:endParaRPr lang="en-US" altLang="zh-CN" sz="12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dirty="0"/>
                  <a:t>检错切换时，最多有两组</a:t>
                </a:r>
                <a:r>
                  <a:rPr lang="en-US" altLang="zh-CN" dirty="0"/>
                  <a:t>16</a:t>
                </a:r>
                <a:r>
                  <a:rPr lang="zh-CN" altLang="en-US" dirty="0"/>
                  <a:t>个通道的特征图数据存在故障，</a:t>
                </a:r>
                <a:endParaRPr lang="en-US" altLang="zh-CN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zh-CN" sz="18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由于</a:t>
                </a:r>
                <a:r>
                  <a:rPr lang="en-US" altLang="zh-CN" sz="18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CNN</a:t>
                </a:r>
                <a:r>
                  <a:rPr lang="zh-CN" altLang="zh-CN" sz="18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能够容忍一定程度的错误，这一错误在后续层的处理过程中会逐渐减弱，最终不会影响</a:t>
                </a:r>
                <a:r>
                  <a:rPr lang="en-US" altLang="zh-CN" sz="18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DPU</a:t>
                </a:r>
                <a:r>
                  <a:rPr lang="zh-CN" altLang="zh-CN" sz="18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的分类结果。</a:t>
                </a: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sz="18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PE</a:t>
                </a:r>
                <a:r>
                  <a:rPr lang="zh-CN" altLang="en-US" sz="18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阵列故障检测波形如图所示</a:t>
                </a:r>
                <a:endParaRPr lang="en-US" altLang="zh-CN" sz="18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sz="18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err_pe_label</a:t>
                </a:r>
                <a:r>
                  <a:rPr lang="zh-CN" altLang="zh-CN" sz="18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为故障索引</a:t>
                </a:r>
                <a:r>
                  <a:rPr lang="en-US" altLang="zh-CN" sz="1800" i="0">
                    <a:effectLst/>
                    <a:latin typeface="Cambria Math" panose="02040503050406030204" pitchFamily="18" charset="0"/>
                    <a:ea typeface="宋体" panose="02010600030101010101" pitchFamily="2" charset="-122"/>
                  </a:rPr>
                  <a:t>𝑝</a:t>
                </a:r>
                <a:r>
                  <a:rPr lang="zh-CN" altLang="zh-CN" sz="18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值，</a:t>
                </a:r>
                <a:endParaRPr lang="en-US" altLang="zh-CN" sz="18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sz="18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img_data</a:t>
                </a:r>
                <a:r>
                  <a:rPr lang="zh-CN" altLang="zh-CN" sz="18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为</a:t>
                </a:r>
                <a:r>
                  <a:rPr lang="en-US" altLang="zh-CN" sz="18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PE</a:t>
                </a:r>
                <a:r>
                  <a:rPr lang="zh-CN" altLang="zh-CN" sz="18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阵列的输入特征图数据，</a:t>
                </a:r>
                <a:endParaRPr lang="en-US" altLang="zh-CN" sz="18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sz="18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data</a:t>
                </a:r>
                <a:r>
                  <a:rPr lang="zh-CN" altLang="zh-CN" sz="18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为备用</a:t>
                </a:r>
                <a:r>
                  <a:rPr lang="en-US" altLang="zh-CN" sz="18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PE</a:t>
                </a:r>
                <a:r>
                  <a:rPr lang="zh-CN" altLang="zh-CN" sz="18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的输入特征图数据。</a:t>
                </a:r>
                <a:endParaRPr lang="en-US" altLang="zh-CN" sz="18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zh-CN" sz="18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在</a:t>
                </a:r>
                <a:r>
                  <a:rPr lang="en-US" altLang="zh-CN" sz="18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t2</a:t>
                </a:r>
                <a:r>
                  <a:rPr lang="zh-CN" altLang="zh-CN" sz="18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时刻对第二个</a:t>
                </a:r>
                <a:r>
                  <a:rPr lang="en-US" altLang="zh-CN" sz="18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PE</a:t>
                </a:r>
                <a:r>
                  <a:rPr lang="zh-CN" altLang="zh-CN" sz="18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模块进行了故障注入，使其输出错误，</a:t>
                </a:r>
                <a:endParaRPr lang="en-US" altLang="zh-CN" sz="18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zh-CN" sz="18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在</a:t>
                </a:r>
                <a:r>
                  <a:rPr lang="en-US" altLang="zh-CN" sz="18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t4</a:t>
                </a:r>
                <a:r>
                  <a:rPr lang="zh-CN" altLang="zh-CN" sz="18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时刻，</a:t>
                </a:r>
                <a:r>
                  <a:rPr lang="en-US" altLang="zh-CN" sz="18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err_pe_label</a:t>
                </a:r>
                <a:r>
                  <a:rPr lang="zh-CN" altLang="zh-CN" sz="18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信号输出</a:t>
                </a:r>
                <a:r>
                  <a:rPr lang="en-US" altLang="zh-CN" sz="1800" i="0">
                    <a:effectLst/>
                    <a:latin typeface="Cambria Math" panose="02040503050406030204" pitchFamily="18" charset="0"/>
                    <a:ea typeface="宋体" panose="02010600030101010101" pitchFamily="2" charset="-122"/>
                  </a:rPr>
                  <a:t>𝑝</a:t>
                </a:r>
                <a:r>
                  <a:rPr lang="zh-CN" altLang="zh-CN" sz="18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的值为</a:t>
                </a:r>
                <a:r>
                  <a:rPr lang="en-US" altLang="zh-CN" sz="18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2</a:t>
                </a:r>
                <a:r>
                  <a:rPr lang="zh-CN" altLang="zh-CN" sz="18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，并且使用备用</a:t>
                </a:r>
                <a:r>
                  <a:rPr lang="en-US" altLang="zh-CN" sz="18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PE</a:t>
                </a:r>
                <a:r>
                  <a:rPr lang="zh-CN" altLang="zh-CN" sz="18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替换了故障</a:t>
                </a:r>
                <a:r>
                  <a:rPr lang="en-US" altLang="zh-CN" sz="18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PE</a:t>
                </a:r>
                <a:r>
                  <a:rPr lang="zh-CN" altLang="zh-CN" sz="18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，将第二个</a:t>
                </a:r>
                <a:r>
                  <a:rPr lang="en-US" altLang="zh-CN" sz="18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PE</a:t>
                </a:r>
                <a:r>
                  <a:rPr lang="zh-CN" altLang="zh-CN" sz="18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的输入传输给了备用</a:t>
                </a:r>
                <a:r>
                  <a:rPr lang="en-US" altLang="zh-CN" sz="18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PE</a:t>
                </a:r>
                <a:r>
                  <a:rPr lang="zh-CN" altLang="zh-CN" sz="18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的输入</a:t>
                </a:r>
                <a:r>
                  <a:rPr lang="en-US" altLang="zh-CN" sz="18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data</a:t>
                </a:r>
                <a:r>
                  <a:rPr lang="zh-CN" altLang="zh-CN" sz="18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。</a:t>
                </a:r>
                <a:endParaRPr lang="en-US" altLang="zh-CN" sz="18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zh-CN" sz="18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从故障发生到备用</a:t>
                </a:r>
                <a:r>
                  <a:rPr lang="en-US" altLang="zh-CN" sz="18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PE</a:t>
                </a:r>
                <a:r>
                  <a:rPr lang="zh-CN" altLang="zh-CN" sz="18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的切换共经历了</a:t>
                </a:r>
                <a:r>
                  <a:rPr lang="en-US" altLang="zh-CN" sz="18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14</a:t>
                </a:r>
                <a:r>
                  <a:rPr lang="zh-CN" altLang="zh-CN" sz="18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个周期。</a:t>
                </a:r>
              </a:p>
              <a:p>
                <a:endParaRPr lang="en-US" altLang="zh-CN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12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从</a:t>
                </a:r>
                <a:r>
                  <a:rPr lang="en-US" altLang="zh-CN" sz="12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t1</a:t>
                </a:r>
                <a:r>
                  <a:rPr lang="zh-CN" altLang="zh-CN" sz="12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到</a:t>
                </a:r>
                <a:r>
                  <a:rPr lang="en-US" altLang="zh-CN" sz="12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t3</a:t>
                </a:r>
                <a:r>
                  <a:rPr lang="zh-CN" altLang="zh-CN" sz="12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时刻</a:t>
                </a:r>
                <a:r>
                  <a:rPr lang="en-US" altLang="zh-CN" sz="12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9</a:t>
                </a:r>
                <a:r>
                  <a:rPr lang="zh-CN" altLang="zh-CN" sz="12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个时钟周期的</a:t>
                </a:r>
                <a:r>
                  <a:rPr lang="en-US" altLang="zh-CN" sz="12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img_data</a:t>
                </a:r>
                <a:r>
                  <a:rPr lang="zh-CN" altLang="zh-CN" sz="12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用于计算第一组特征图数据输出。</a:t>
                </a:r>
                <a:r>
                  <a:rPr lang="zh-CN" altLang="en-US" sz="12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之后每</a:t>
                </a:r>
                <a:r>
                  <a:rPr lang="en-US" altLang="zh-CN" sz="12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9</a:t>
                </a:r>
                <a:r>
                  <a:rPr lang="zh-CN" altLang="en-US" sz="12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个时钟周期的输入都对应着一组</a:t>
                </a:r>
                <a:r>
                  <a:rPr lang="en-US" altLang="zh-CN" sz="12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8</a:t>
                </a:r>
                <a:r>
                  <a:rPr lang="zh-CN" altLang="en-US" sz="12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个特征图数据的输出</a:t>
                </a:r>
                <a:endParaRPr lang="en-US" altLang="zh-CN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dirty="0"/>
                  <a:t>这样一来，最多有两组</a:t>
                </a:r>
                <a:r>
                  <a:rPr lang="en-US" altLang="zh-CN" dirty="0"/>
                  <a:t>16</a:t>
                </a:r>
                <a:r>
                  <a:rPr lang="zh-CN" altLang="en-US" dirty="0"/>
                  <a:t>个通道的特征图数据存在故障，</a:t>
                </a:r>
                <a:r>
                  <a:rPr lang="zh-CN" altLang="zh-CN" sz="18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由于</a:t>
                </a:r>
                <a:r>
                  <a:rPr lang="en-US" altLang="zh-CN" sz="18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CNN</a:t>
                </a:r>
                <a:r>
                  <a:rPr lang="zh-CN" altLang="zh-CN" sz="18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能够容忍一定程度的错误，这一错误在后续层的处理过程中会逐渐减弱，最终不会影响</a:t>
                </a:r>
                <a:r>
                  <a:rPr lang="en-US" altLang="zh-CN" sz="18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DPU</a:t>
                </a:r>
                <a:r>
                  <a:rPr lang="zh-CN" altLang="zh-CN" sz="18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的分类结果。</a:t>
                </a:r>
              </a:p>
              <a:p>
                <a:endParaRPr lang="zh-CN" altLang="en-US" dirty="0"/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C68A64-069C-4FC3-A227-B9F541D15B3C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63529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为了验证容错方案的可行性，</a:t>
            </a:r>
            <a:endParaRPr lang="en-US" altLang="zh-CN" dirty="0"/>
          </a:p>
          <a:p>
            <a:r>
              <a:rPr lang="zh-CN" altLang="en-US" dirty="0"/>
              <a:t>针对</a:t>
            </a:r>
            <a:r>
              <a:rPr lang="en-US" altLang="zh-CN" dirty="0"/>
              <a:t>PE</a:t>
            </a:r>
            <a:r>
              <a:rPr lang="zh-CN" altLang="en-US" dirty="0"/>
              <a:t>阵列中同一个</a:t>
            </a:r>
            <a:r>
              <a:rPr lang="en-US" altLang="zh-CN" dirty="0"/>
              <a:t>Critical bit</a:t>
            </a:r>
            <a:r>
              <a:rPr lang="zh-CN" altLang="en-US" dirty="0"/>
              <a:t>进行精度测试，容错保护前后分类准确率对比如图所示</a:t>
            </a:r>
            <a:endParaRPr lang="en-US" altLang="zh-CN" dirty="0"/>
          </a:p>
          <a:p>
            <a:r>
              <a:rPr lang="zh-CN" altLang="en-US" dirty="0"/>
              <a:t>左侧为容错保护前的精度测试结果，可以看到有很多分类准确率在百分之十几的</a:t>
            </a:r>
            <a:r>
              <a:rPr lang="en-US" altLang="zh-CN" dirty="0"/>
              <a:t>Critical bit</a:t>
            </a:r>
          </a:p>
          <a:p>
            <a:r>
              <a:rPr lang="zh-CN" altLang="en-US" dirty="0"/>
              <a:t>右侧为容错保护后的精度测试结果，可以看到容错保护后，分类准确率得到了有效的提升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C68A64-069C-4FC3-A227-B9F541D15B3C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349962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PE</a:t>
            </a:r>
            <a:r>
              <a:rPr lang="zh-CN" altLang="en-US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阵列故障检测逻辑的可靠性评估结果如表所示</a:t>
            </a:r>
            <a:endParaRPr lang="en-US" altLang="zh-CN" sz="18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冗余模块的</a:t>
            </a:r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Critical bits</a:t>
            </a:r>
            <a:r>
              <a:rPr lang="zh-CN" altLang="en-US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占比都在</a:t>
            </a:r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7%</a:t>
            </a:r>
            <a:r>
              <a:rPr lang="zh-CN" altLang="en-US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以内</a:t>
            </a:r>
            <a:endParaRPr lang="en-US" altLang="zh-CN" sz="18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8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在对</a:t>
            </a:r>
            <a:r>
              <a:rPr lang="zh-CN" altLang="en-US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这些</a:t>
            </a:r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Critical bits</a:t>
            </a:r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进行</a:t>
            </a:r>
            <a:r>
              <a:rPr lang="zh-CN" altLang="en-US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精度</a:t>
            </a:r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分析时发现，</a:t>
            </a:r>
            <a:endParaRPr lang="en-US" altLang="zh-CN" sz="18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冗余模块的</a:t>
            </a:r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Critical bits</a:t>
            </a:r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不会影响</a:t>
            </a:r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DPU</a:t>
            </a:r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的分类结果，表明</a:t>
            </a:r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PE</a:t>
            </a:r>
            <a:r>
              <a:rPr lang="zh-CN" altLang="en-US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阵列</a:t>
            </a:r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容错设计中的冗余模块具有较高的可靠性。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8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C68A64-069C-4FC3-A227-B9F541D15B3C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011441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针对不同并行度的</a:t>
            </a:r>
            <a:r>
              <a:rPr lang="en-US" altLang="zh-CN" dirty="0"/>
              <a:t>DPU</a:t>
            </a:r>
            <a:r>
              <a:rPr lang="zh-CN" altLang="en-US" dirty="0"/>
              <a:t>，受保护的</a:t>
            </a:r>
            <a:r>
              <a:rPr lang="en-US" altLang="zh-CN" dirty="0"/>
              <a:t>PE</a:t>
            </a:r>
            <a:r>
              <a:rPr lang="zh-CN" altLang="en-US" dirty="0"/>
              <a:t>阵列的资源开销如表所示</a:t>
            </a:r>
            <a:endParaRPr lang="en-US" altLang="zh-CN" dirty="0"/>
          </a:p>
          <a:p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512</a:t>
            </a:r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的并行</a:t>
            </a:r>
            <a:r>
              <a:rPr lang="zh-CN" altLang="en-US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度为例</a:t>
            </a:r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，受保护的</a:t>
            </a:r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PE</a:t>
            </a:r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阵列的</a:t>
            </a:r>
            <a:r>
              <a:rPr lang="zh-CN" altLang="en-US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资源开销</a:t>
            </a:r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约为原始阵列的</a:t>
            </a:r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1.37</a:t>
            </a:r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倍。</a:t>
            </a:r>
            <a:endParaRPr lang="en-US" altLang="zh-CN" sz="18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(</a:t>
            </a:r>
            <a:r>
              <a:rPr lang="zh-CN" altLang="en-US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切两次</a:t>
            </a:r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而基于加和校验的保护方案，保护资源开销均超过了</a:t>
            </a:r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1.6</a:t>
            </a:r>
            <a:r>
              <a:rPr lang="zh-CN" altLang="en-US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倍</a:t>
            </a:r>
            <a:endParaRPr lang="en-US" altLang="zh-CN" sz="18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8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传统的三模冗余方案资源开销为原始阵列的</a:t>
            </a:r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r>
              <a:rPr lang="zh-CN" altLang="en-US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倍以上</a:t>
            </a:r>
            <a:endParaRPr lang="en-US" altLang="zh-CN" sz="18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zh-CN" sz="18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C68A64-069C-4FC3-A227-B9F541D15B3C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44620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C68A64-069C-4FC3-A227-B9F541D15B3C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496838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C68A64-069C-4FC3-A227-B9F541D15B3C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43075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数据搬运模块负责</a:t>
            </a:r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CNN</a:t>
            </a:r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加速器与</a:t>
            </a:r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DDR</a:t>
            </a:r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进行数据交互，</a:t>
            </a:r>
            <a:endParaRPr lang="en-US" altLang="zh-CN" sz="18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主要分为</a:t>
            </a:r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LOAD</a:t>
            </a:r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和</a:t>
            </a:r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SAVE</a:t>
            </a:r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两</a:t>
            </a:r>
            <a:r>
              <a:rPr lang="zh-CN" altLang="en-US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个</a:t>
            </a:r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模块。</a:t>
            </a:r>
            <a:endParaRPr lang="en-US" altLang="zh-CN" sz="18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8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LOAD</a:t>
            </a:r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模块负责将</a:t>
            </a:r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DDR</a:t>
            </a:r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中的数据读入片上缓存，包括输入图片、权重以及特征图数据。</a:t>
            </a:r>
            <a:endParaRPr lang="en-US" altLang="zh-CN" sz="18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8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而</a:t>
            </a:r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SAVE</a:t>
            </a:r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模块则将片上缓存中的数据写回</a:t>
            </a:r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DDR</a:t>
            </a:r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，主要是每一层输出的特征图数据。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C68A64-069C-4FC3-A227-B9F541D15B3C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766982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在容错保护之前，数据搬运模块</a:t>
            </a:r>
            <a:r>
              <a:rPr lang="en-US" altLang="zh-CN" dirty="0"/>
              <a:t>Critical bits</a:t>
            </a:r>
            <a:r>
              <a:rPr lang="zh-CN" altLang="en-US" dirty="0"/>
              <a:t>的占比及精度分析如图所示</a:t>
            </a:r>
            <a:endParaRPr lang="en-US" altLang="zh-CN" dirty="0"/>
          </a:p>
          <a:p>
            <a:r>
              <a:rPr lang="zh-CN" altLang="en-US" dirty="0"/>
              <a:t>数据搬运模块出现故障而引发的精度损失更为严重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所以有必要对数据搬运模块进行容错保护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C68A64-069C-4FC3-A227-B9F541D15B3C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893392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由于数据搬运模块没有特殊处理结构可被用于故障检测，</a:t>
            </a:r>
            <a:endParaRPr lang="en-US" altLang="zh-CN" sz="1800" dirty="0"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本课题利用针对</a:t>
            </a:r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PE</a:t>
            </a:r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阵列故障检测所引入的数据间关系，</a:t>
            </a:r>
            <a:endParaRPr lang="en-US" altLang="zh-CN" sz="1800" dirty="0"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间接对数据搬运模块进行故障检测，并在检测到故障的情况下利用备份单元进行替换。</a:t>
            </a:r>
            <a:endParaRPr lang="en-US" altLang="zh-CN" sz="1800" dirty="0"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sz="1800" dirty="0"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C68A64-069C-4FC3-A227-B9F541D15B3C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567160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zh-CN" altLang="en-US" sz="18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数据搬运模块保护方案的比较判断过程如图所示</a:t>
                </a:r>
                <a:endParaRPr lang="en-US" altLang="zh-CN" sz="18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endParaRPr lang="en-US" altLang="zh-CN" sz="18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r>
                  <a:rPr lang="zh-CN" altLang="en-US" sz="18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首先需要修改指令集，提前计算好冗余权值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10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2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12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zh-CN" altLang="en-US" dirty="0"/>
                  <a:t>，</a:t>
                </a:r>
                <a:endParaRPr lang="en-US" altLang="zh-CN" dirty="0"/>
              </a:p>
              <a:p>
                <a:endParaRPr lang="en-US" altLang="zh-CN" dirty="0"/>
              </a:p>
              <a:p>
                <a:r>
                  <a:rPr lang="zh-CN" altLang="en-US" dirty="0"/>
                  <a:t>无故障时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10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200" i="1">
                            <a:effectLst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1200" i="1">
                            <a:effectLst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zh-CN" altLang="en-US" dirty="0"/>
                  <a:t>值与</a:t>
                </a:r>
                <a:r>
                  <a:rPr lang="en-US" altLang="zh-CN" dirty="0" err="1"/>
                  <a:t>w</a:t>
                </a:r>
                <a:r>
                  <a:rPr lang="en-US" altLang="zh-CN" baseline="-25000" dirty="0" err="1"/>
                  <a:t>r</a:t>
                </a:r>
                <a:r>
                  <a:rPr lang="zh-CN" altLang="en-US" dirty="0"/>
                  <a:t>的值相等</a:t>
                </a:r>
                <a:endParaRPr lang="en-US" altLang="zh-CN" dirty="0"/>
              </a:p>
              <a:p>
                <a:endParaRPr lang="en-US" altLang="zh-CN" dirty="0"/>
              </a:p>
              <a:p>
                <a:r>
                  <a:rPr lang="zh-CN" altLang="en-US" dirty="0"/>
                  <a:t>在</a:t>
                </a:r>
                <a:r>
                  <a:rPr lang="en-US" altLang="zh-CN" dirty="0"/>
                  <a:t>load</a:t>
                </a:r>
                <a:r>
                  <a:rPr lang="zh-CN" altLang="en-US" dirty="0"/>
                  <a:t>阶段将</a:t>
                </a:r>
                <a:r>
                  <a:rPr lang="zh-CN" altLang="en-US" sz="18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冗余权值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10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2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12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zh-CN" altLang="en-US" dirty="0"/>
                  <a:t>和权重一同从</a:t>
                </a:r>
                <a:r>
                  <a:rPr lang="en-US" altLang="zh-CN" dirty="0" err="1"/>
                  <a:t>ddr</a:t>
                </a:r>
                <a:r>
                  <a:rPr lang="zh-CN" altLang="en-US" dirty="0"/>
                  <a:t>中加载到片上缓存，在计算</a:t>
                </a:r>
                <a:r>
                  <a:rPr lang="en-US" altLang="zh-CN" dirty="0" err="1"/>
                  <a:t>w</a:t>
                </a:r>
                <a:r>
                  <a:rPr lang="en-US" altLang="zh-CN" baseline="-25000" dirty="0" err="1"/>
                  <a:t>r</a:t>
                </a:r>
                <a:r>
                  <a:rPr lang="zh-CN" altLang="en-US" dirty="0"/>
                  <a:t>时，如果两个值不相等则认为</a:t>
                </a:r>
                <a:r>
                  <a:rPr lang="en-US" altLang="zh-CN" dirty="0"/>
                  <a:t>load</a:t>
                </a:r>
                <a:r>
                  <a:rPr lang="zh-CN" altLang="en-US" dirty="0"/>
                  <a:t>阶段存在故障</a:t>
                </a:r>
                <a:endParaRPr lang="en-US" altLang="zh-CN" dirty="0"/>
              </a:p>
              <a:p>
                <a:r>
                  <a:rPr lang="en-US" altLang="zh-CN" dirty="0" err="1"/>
                  <a:t>dpu</a:t>
                </a:r>
                <a:r>
                  <a:rPr lang="zh-CN" altLang="en-US" dirty="0"/>
                  <a:t>在运行过程中，会将每一层的输出特征图从片上缓存</a:t>
                </a:r>
                <a:r>
                  <a:rPr lang="en-US" altLang="zh-CN" dirty="0"/>
                  <a:t>save</a:t>
                </a:r>
                <a:r>
                  <a:rPr lang="zh-CN" altLang="en-US" dirty="0"/>
                  <a:t>到</a:t>
                </a:r>
                <a:r>
                  <a:rPr lang="en-US" altLang="zh-CN" dirty="0" err="1"/>
                  <a:t>ddr</a:t>
                </a:r>
                <a:r>
                  <a:rPr lang="zh-CN" altLang="en-US" dirty="0"/>
                  <a:t>中</a:t>
                </a:r>
                <a:endParaRPr lang="en-US" altLang="zh-CN" dirty="0"/>
              </a:p>
              <a:p>
                <a:r>
                  <a:rPr lang="zh-CN" altLang="en-US" dirty="0"/>
                  <a:t>当运行下一层时，会将特征图数据从</a:t>
                </a:r>
                <a:r>
                  <a:rPr lang="en-US" altLang="zh-CN" dirty="0" err="1"/>
                  <a:t>ddr</a:t>
                </a:r>
                <a:r>
                  <a:rPr lang="zh-CN" altLang="en-US" dirty="0"/>
                  <a:t>中重新</a:t>
                </a:r>
                <a:r>
                  <a:rPr lang="en-US" altLang="zh-CN" dirty="0"/>
                  <a:t>load</a:t>
                </a:r>
                <a:r>
                  <a:rPr lang="zh-CN" altLang="en-US" dirty="0"/>
                  <a:t>到片上缓存</a:t>
                </a:r>
                <a:endParaRPr lang="en-US" altLang="zh-CN" dirty="0"/>
              </a:p>
              <a:p>
                <a:endParaRPr lang="en-US" altLang="zh-CN" dirty="0"/>
              </a:p>
              <a:p>
                <a:r>
                  <a:rPr lang="zh-CN" altLang="en-US" dirty="0"/>
                  <a:t>所以，也需修改相关的指令集，将每一层计算得到的冗余特征图</a:t>
                </a:r>
                <a:r>
                  <a:rPr lang="en-US" altLang="zh-CN" dirty="0"/>
                  <a:t>yc1</a:t>
                </a:r>
                <a:r>
                  <a:rPr lang="zh-CN" altLang="en-US" dirty="0"/>
                  <a:t>同输出特征图一起</a:t>
                </a:r>
                <a:r>
                  <a:rPr lang="en-US" altLang="zh-CN" dirty="0"/>
                  <a:t>save</a:t>
                </a:r>
                <a:r>
                  <a:rPr lang="zh-CN" altLang="en-US" dirty="0"/>
                  <a:t>到</a:t>
                </a:r>
                <a:r>
                  <a:rPr lang="en-US" altLang="zh-CN" dirty="0" err="1"/>
                  <a:t>ddr</a:t>
                </a:r>
                <a:r>
                  <a:rPr lang="zh-CN" altLang="en-US" dirty="0"/>
                  <a:t>中，</a:t>
                </a:r>
                <a:endParaRPr lang="en-US" altLang="zh-CN" dirty="0"/>
              </a:p>
              <a:p>
                <a:r>
                  <a:rPr lang="zh-CN" altLang="en-US" dirty="0"/>
                  <a:t>然后当</a:t>
                </a:r>
                <a:r>
                  <a:rPr lang="en-US" altLang="zh-CN" dirty="0"/>
                  <a:t>load</a:t>
                </a:r>
                <a:r>
                  <a:rPr lang="zh-CN" altLang="en-US" dirty="0"/>
                  <a:t>下一层特征图数据时，同时将</a:t>
                </a:r>
                <a:r>
                  <a:rPr lang="en-US" altLang="zh-CN" dirty="0"/>
                  <a:t>yc1 load</a:t>
                </a:r>
                <a:r>
                  <a:rPr lang="zh-CN" altLang="en-US" dirty="0"/>
                  <a:t>到片上缓存中，</a:t>
                </a:r>
                <a:endParaRPr lang="en-US" altLang="zh-CN" dirty="0"/>
              </a:p>
              <a:p>
                <a:endParaRPr lang="en-US" altLang="zh-CN" dirty="0"/>
              </a:p>
              <a:p>
                <a:r>
                  <a:rPr lang="zh-CN" altLang="en-US" dirty="0"/>
                  <a:t>对特征图数据进行相应的加和校验得到</a:t>
                </a:r>
                <a:r>
                  <a:rPr lang="en-US" altLang="zh-CN" dirty="0" err="1"/>
                  <a:t>yr</a:t>
                </a:r>
                <a:r>
                  <a:rPr lang="zh-CN" altLang="en-US" dirty="0"/>
                  <a:t>，如果两个值不相等，则说明</a:t>
                </a:r>
                <a:r>
                  <a:rPr lang="en-US" altLang="zh-CN" dirty="0"/>
                  <a:t>save</a:t>
                </a:r>
                <a:r>
                  <a:rPr lang="zh-CN" altLang="en-US" dirty="0"/>
                  <a:t>阶段存在故障</a:t>
                </a:r>
                <a:endParaRPr lang="en-US" altLang="zh-CN" dirty="0"/>
              </a:p>
              <a:p>
                <a:r>
                  <a:rPr lang="zh-CN" altLang="en-US" dirty="0"/>
                  <a:t>在检测到故障之后，就会使用备份单元替换掉故障单元</a:t>
                </a:r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zh-CN" altLang="en-US" sz="18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修改指令集，提前计算好冗余权值</a:t>
                </a:r>
                <a:r>
                  <a:rPr lang="en-US" altLang="zh-CN" sz="1200" i="0">
                    <a:effectLst/>
                    <a:latin typeface="Cambria Math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𝑤</a:t>
                </a:r>
                <a:r>
                  <a:rPr lang="zh-CN" altLang="zh-CN" sz="1100" i="0">
                    <a:effectLst/>
                    <a:latin typeface="Cambria Math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_</a:t>
                </a:r>
                <a:r>
                  <a:rPr lang="en-US" altLang="zh-CN" sz="1200" i="0">
                    <a:effectLst/>
                    <a:latin typeface="Cambria Math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𝑐</a:t>
                </a:r>
                <a:r>
                  <a:rPr lang="zh-CN" altLang="en-US" dirty="0"/>
                  <a:t>，</a:t>
                </a:r>
                <a:r>
                  <a:rPr lang="en-US" altLang="zh-CN" sz="1200" i="0">
                    <a:effectLst/>
                    <a:latin typeface="Cambria Math" panose="02040503050406030204" pitchFamily="18" charset="0"/>
                    <a:ea typeface="+mn-ea"/>
                    <a:cs typeface="Times New Roman" panose="02020603050405020304" pitchFamily="18" charset="0"/>
                  </a:rPr>
                  <a:t>𝑤</a:t>
                </a:r>
                <a:r>
                  <a:rPr lang="zh-CN" altLang="zh-CN" sz="1100" i="0">
                    <a:effectLst/>
                    <a:latin typeface="Cambria Math" panose="02040503050406030204" pitchFamily="18" charset="0"/>
                    <a:ea typeface="+mn-ea"/>
                    <a:cs typeface="Times New Roman" panose="02020603050405020304" pitchFamily="18" charset="0"/>
                  </a:rPr>
                  <a:t>_</a:t>
                </a:r>
                <a:r>
                  <a:rPr lang="en-US" altLang="zh-CN" sz="1200" i="0">
                    <a:effectLst/>
                    <a:latin typeface="Cambria Math" panose="02040503050406030204" pitchFamily="18" charset="0"/>
                    <a:ea typeface="+mn-ea"/>
                    <a:cs typeface="Times New Roman" panose="02020603050405020304" pitchFamily="18" charset="0"/>
                  </a:rPr>
                  <a:t>𝑐</a:t>
                </a:r>
                <a:r>
                  <a:rPr lang="zh-CN" altLang="en-US" dirty="0"/>
                  <a:t>值与</a:t>
                </a:r>
                <a:r>
                  <a:rPr lang="en-US" altLang="zh-CN" dirty="0" err="1"/>
                  <a:t>wr</a:t>
                </a:r>
                <a:r>
                  <a:rPr lang="zh-CN" altLang="en-US" dirty="0"/>
                  <a:t>的值相等</a:t>
                </a:r>
                <a:endParaRPr lang="en-US" altLang="zh-CN" dirty="0"/>
              </a:p>
              <a:p>
                <a:r>
                  <a:rPr lang="zh-CN" altLang="en-US" dirty="0"/>
                  <a:t>在</a:t>
                </a:r>
                <a:r>
                  <a:rPr lang="en-US" altLang="zh-CN" dirty="0"/>
                  <a:t>load</a:t>
                </a:r>
                <a:r>
                  <a:rPr lang="zh-CN" altLang="en-US" dirty="0"/>
                  <a:t>阶段将卷积核向量与</a:t>
                </a:r>
                <a:r>
                  <a:rPr lang="en-US" altLang="zh-CN" dirty="0" err="1"/>
                  <a:t>wc</a:t>
                </a:r>
                <a:r>
                  <a:rPr lang="zh-CN" altLang="en-US" dirty="0"/>
                  <a:t>一同从</a:t>
                </a:r>
                <a:r>
                  <a:rPr lang="en-US" altLang="zh-CN" dirty="0" err="1"/>
                  <a:t>ddr</a:t>
                </a:r>
                <a:r>
                  <a:rPr lang="zh-CN" altLang="en-US" dirty="0"/>
                  <a:t>中加载到片上缓存，在计算</a:t>
                </a:r>
                <a:r>
                  <a:rPr lang="en-US" altLang="zh-CN" dirty="0" err="1"/>
                  <a:t>wr</a:t>
                </a:r>
                <a:r>
                  <a:rPr lang="zh-CN" altLang="en-US" dirty="0"/>
                  <a:t>时，如果两个值不相等则认为</a:t>
                </a:r>
                <a:r>
                  <a:rPr lang="en-US" altLang="zh-CN" dirty="0"/>
                  <a:t>load</a:t>
                </a:r>
                <a:r>
                  <a:rPr lang="zh-CN" altLang="en-US" dirty="0"/>
                  <a:t>阶段存在故障</a:t>
                </a:r>
                <a:endParaRPr lang="en-US" altLang="zh-CN" dirty="0"/>
              </a:p>
              <a:p>
                <a:r>
                  <a:rPr lang="en-US" altLang="zh-CN" dirty="0" err="1"/>
                  <a:t>dpu</a:t>
                </a:r>
                <a:r>
                  <a:rPr lang="zh-CN" altLang="en-US" dirty="0"/>
                  <a:t>在运行过程中，会将每一层的输出特征图从片上缓存</a:t>
                </a:r>
                <a:r>
                  <a:rPr lang="en-US" altLang="zh-CN" dirty="0"/>
                  <a:t>save</a:t>
                </a:r>
                <a:r>
                  <a:rPr lang="zh-CN" altLang="en-US" dirty="0"/>
                  <a:t>到</a:t>
                </a:r>
                <a:r>
                  <a:rPr lang="en-US" altLang="zh-CN" dirty="0" err="1"/>
                  <a:t>ddr</a:t>
                </a:r>
                <a:r>
                  <a:rPr lang="zh-CN" altLang="en-US" dirty="0"/>
                  <a:t>中，当运行下一层时，会将特征图数据从</a:t>
                </a:r>
                <a:r>
                  <a:rPr lang="en-US" altLang="zh-CN" dirty="0" err="1"/>
                  <a:t>ddr</a:t>
                </a:r>
                <a:r>
                  <a:rPr lang="zh-CN" altLang="en-US" dirty="0"/>
                  <a:t>中重新</a:t>
                </a:r>
                <a:r>
                  <a:rPr lang="en-US" altLang="zh-CN" dirty="0"/>
                  <a:t>load</a:t>
                </a:r>
                <a:r>
                  <a:rPr lang="zh-CN" altLang="en-US" dirty="0"/>
                  <a:t>到片上缓存</a:t>
                </a:r>
                <a:endParaRPr lang="en-US" altLang="zh-CN" dirty="0"/>
              </a:p>
              <a:p>
                <a:r>
                  <a:rPr lang="zh-CN" altLang="en-US" dirty="0"/>
                  <a:t>所以，我们也修改了相关的指令集，将每一层计算得到的冗余特征图</a:t>
                </a:r>
                <a:r>
                  <a:rPr lang="en-US" altLang="zh-CN" dirty="0"/>
                  <a:t>yc1</a:t>
                </a:r>
                <a:r>
                  <a:rPr lang="zh-CN" altLang="en-US" dirty="0"/>
                  <a:t>同输出特征图一起</a:t>
                </a:r>
                <a:r>
                  <a:rPr lang="en-US" altLang="zh-CN" dirty="0"/>
                  <a:t>save</a:t>
                </a:r>
                <a:r>
                  <a:rPr lang="zh-CN" altLang="en-US" dirty="0"/>
                  <a:t>到</a:t>
                </a:r>
                <a:r>
                  <a:rPr lang="en-US" altLang="zh-CN" dirty="0" err="1"/>
                  <a:t>ddr</a:t>
                </a:r>
                <a:r>
                  <a:rPr lang="zh-CN" altLang="en-US" dirty="0"/>
                  <a:t>中，</a:t>
                </a:r>
                <a:endParaRPr lang="en-US" altLang="zh-CN" dirty="0"/>
              </a:p>
              <a:p>
                <a:r>
                  <a:rPr lang="zh-CN" altLang="en-US" dirty="0"/>
                  <a:t>然后当</a:t>
                </a:r>
                <a:r>
                  <a:rPr lang="en-US" altLang="zh-CN" dirty="0"/>
                  <a:t>load</a:t>
                </a:r>
                <a:r>
                  <a:rPr lang="zh-CN" altLang="en-US" dirty="0"/>
                  <a:t>下一层特征图数据时，同时将</a:t>
                </a:r>
                <a:r>
                  <a:rPr lang="en-US" altLang="zh-CN" dirty="0"/>
                  <a:t>yc1 load</a:t>
                </a:r>
                <a:r>
                  <a:rPr lang="zh-CN" altLang="en-US" dirty="0"/>
                  <a:t>到片上缓存中，对特征图数据进行相应的加和校验得到</a:t>
                </a:r>
                <a:r>
                  <a:rPr lang="en-US" altLang="zh-CN" dirty="0" err="1"/>
                  <a:t>yr</a:t>
                </a:r>
                <a:r>
                  <a:rPr lang="zh-CN" altLang="en-US" dirty="0"/>
                  <a:t>，如果两个值不相等，则说明</a:t>
                </a:r>
                <a:r>
                  <a:rPr lang="en-US" altLang="zh-CN" dirty="0"/>
                  <a:t>save</a:t>
                </a:r>
                <a:r>
                  <a:rPr lang="zh-CN" altLang="en-US" dirty="0"/>
                  <a:t>阶段存在故障</a:t>
                </a:r>
              </a:p>
              <a:p>
                <a:endParaRPr lang="zh-CN" altLang="en-US" dirty="0"/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C68A64-069C-4FC3-A227-B9F541D15B3C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083445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SAVE</a:t>
            </a:r>
            <a:r>
              <a:rPr lang="zh-CN" altLang="en-US" dirty="0"/>
              <a:t>模块和</a:t>
            </a:r>
            <a:r>
              <a:rPr lang="en-US" altLang="zh-CN" dirty="0"/>
              <a:t>LOAD</a:t>
            </a:r>
            <a:r>
              <a:rPr lang="zh-CN" altLang="en-US" dirty="0"/>
              <a:t>模块的检测波形大体相同，这里以</a:t>
            </a:r>
            <a:r>
              <a:rPr lang="en-US" altLang="zh-CN" dirty="0"/>
              <a:t>SAVE</a:t>
            </a:r>
            <a:r>
              <a:rPr lang="zh-CN" altLang="en-US" dirty="0"/>
              <a:t>模块的故障检测为例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第一个信号为冗余输出值</a:t>
            </a:r>
            <a:r>
              <a:rPr lang="en-US" altLang="zh-CN" dirty="0"/>
              <a:t>yc1</a:t>
            </a:r>
          </a:p>
          <a:p>
            <a:endParaRPr lang="en-US" altLang="zh-CN" dirty="0"/>
          </a:p>
          <a:p>
            <a:r>
              <a:rPr lang="zh-CN" altLang="en-US" dirty="0"/>
              <a:t>第二个信号为输入特征图数据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第三个信号为故障有效信号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t1</a:t>
            </a:r>
            <a:r>
              <a:rPr lang="zh-CN" altLang="en-US" dirty="0"/>
              <a:t>时刻对</a:t>
            </a:r>
            <a:r>
              <a:rPr lang="en-US" altLang="zh-CN" dirty="0"/>
              <a:t>save</a:t>
            </a:r>
            <a:r>
              <a:rPr lang="zh-CN" altLang="en-US" dirty="0"/>
              <a:t>模块进行故障注入，经过</a:t>
            </a:r>
            <a:r>
              <a:rPr lang="en-US" altLang="zh-CN" dirty="0"/>
              <a:t>4</a:t>
            </a:r>
            <a:r>
              <a:rPr lang="zh-CN" altLang="en-US" dirty="0"/>
              <a:t>个时钟周期后，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t2</a:t>
            </a:r>
            <a:r>
              <a:rPr lang="zh-CN" altLang="en-US" dirty="0"/>
              <a:t>时刻输出故障有效信号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结合之前提到的，每</a:t>
            </a:r>
            <a:r>
              <a:rPr lang="en-US" altLang="zh-CN" dirty="0"/>
              <a:t>9</a:t>
            </a:r>
            <a:r>
              <a:rPr lang="zh-CN" altLang="en-US" dirty="0"/>
              <a:t>个时钟周期的输入，对应一组</a:t>
            </a:r>
            <a:r>
              <a:rPr lang="en-US" altLang="zh-CN" dirty="0"/>
              <a:t>8</a:t>
            </a:r>
            <a:r>
              <a:rPr lang="zh-CN" altLang="en-US" dirty="0"/>
              <a:t>个特征图数据的输出</a:t>
            </a:r>
            <a:endParaRPr lang="en-US" altLang="zh-CN" dirty="0"/>
          </a:p>
          <a:p>
            <a:r>
              <a:rPr lang="zh-CN" altLang="en-US" dirty="0"/>
              <a:t>所以理论上</a:t>
            </a:r>
            <a:r>
              <a:rPr lang="en-US" altLang="zh-CN" dirty="0"/>
              <a:t>SAVE</a:t>
            </a:r>
            <a:r>
              <a:rPr lang="zh-CN" altLang="en-US" dirty="0"/>
              <a:t>模块或</a:t>
            </a:r>
            <a:r>
              <a:rPr lang="en-US" altLang="zh-CN" dirty="0"/>
              <a:t>LOAD</a:t>
            </a:r>
            <a:r>
              <a:rPr lang="zh-CN" altLang="en-US" dirty="0"/>
              <a:t>模块故障，最多会影响</a:t>
            </a:r>
            <a:r>
              <a:rPr lang="en-US" altLang="zh-CN" dirty="0"/>
              <a:t>16</a:t>
            </a:r>
            <a:r>
              <a:rPr lang="zh-CN" altLang="en-US" dirty="0"/>
              <a:t>个特征图数据的输出，同样不会影响最终的分类结果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C68A64-069C-4FC3-A227-B9F541D15B3C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80290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为了验证容错方案的可行性</a:t>
            </a:r>
            <a:endParaRPr lang="en-US" altLang="zh-CN" dirty="0"/>
          </a:p>
          <a:p>
            <a:r>
              <a:rPr lang="zh-CN" altLang="en-US" dirty="0"/>
              <a:t>针对</a:t>
            </a:r>
            <a:r>
              <a:rPr lang="en-US" altLang="zh-CN" dirty="0"/>
              <a:t>LOAD</a:t>
            </a:r>
            <a:r>
              <a:rPr lang="zh-CN" altLang="en-US" dirty="0"/>
              <a:t>和</a:t>
            </a:r>
            <a:r>
              <a:rPr lang="en-US" altLang="zh-CN" dirty="0"/>
              <a:t>SAVE</a:t>
            </a:r>
            <a:r>
              <a:rPr lang="zh-CN" altLang="en-US" dirty="0"/>
              <a:t>模块中的同一个</a:t>
            </a:r>
            <a:r>
              <a:rPr lang="en-US" altLang="zh-CN" dirty="0"/>
              <a:t>Critical bit</a:t>
            </a:r>
            <a:r>
              <a:rPr lang="zh-CN" altLang="en-US" dirty="0"/>
              <a:t>进行精度测试，容错保护前后分类准确率对比如图所示</a:t>
            </a:r>
            <a:endParaRPr lang="en-US" altLang="zh-CN" dirty="0"/>
          </a:p>
          <a:p>
            <a:r>
              <a:rPr lang="zh-CN" altLang="en-US" dirty="0"/>
              <a:t>可见分类准确率得到了有效的提升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C68A64-069C-4FC3-A227-B9F541D15B3C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270021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故障检测逻辑包含</a:t>
            </a:r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D1</a:t>
            </a:r>
            <a:r>
              <a:rPr lang="zh-CN" altLang="en-US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和</a:t>
            </a:r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D2</a:t>
            </a:r>
            <a:r>
              <a:rPr lang="zh-CN" altLang="en-US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两个子模块，分别用于</a:t>
            </a:r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LOAD</a:t>
            </a:r>
            <a:r>
              <a:rPr lang="zh-CN" altLang="en-US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阶段和</a:t>
            </a:r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SAVE</a:t>
            </a:r>
            <a:r>
              <a:rPr lang="zh-CN" altLang="en-US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阶段的检错</a:t>
            </a:r>
            <a:endParaRPr lang="en-US" altLang="zh-CN" sz="18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这两个子模块的可靠性评估结果如表所示</a:t>
            </a:r>
            <a:endParaRPr lang="en-US" altLang="zh-CN" sz="18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可以看到</a:t>
            </a:r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Critical bits</a:t>
            </a:r>
            <a:r>
              <a:rPr lang="zh-CN" altLang="en-US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的占比在</a:t>
            </a:r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25%</a:t>
            </a:r>
            <a:r>
              <a:rPr lang="zh-CN" altLang="en-US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左右</a:t>
            </a:r>
            <a:endParaRPr lang="en-US" altLang="zh-CN" sz="18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8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之后</a:t>
            </a:r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对</a:t>
            </a:r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Critical bits</a:t>
            </a:r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进行</a:t>
            </a:r>
            <a:r>
              <a:rPr lang="zh-CN" altLang="en-US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精度</a:t>
            </a:r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分析</a:t>
            </a:r>
            <a:endParaRPr lang="en-US" altLang="zh-CN" sz="18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发现这些</a:t>
            </a:r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Critical bits</a:t>
            </a:r>
            <a:r>
              <a:rPr lang="zh-CN" altLang="en-US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同样</a:t>
            </a:r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不会影响</a:t>
            </a:r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DPU</a:t>
            </a:r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的分类结果</a:t>
            </a:r>
            <a:endParaRPr lang="en-US" altLang="zh-CN" sz="18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表明</a:t>
            </a:r>
            <a:r>
              <a:rPr lang="zh-CN" altLang="en-US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数据搬运模块的故障检测逻辑</a:t>
            </a:r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具有较高的可靠性。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C68A64-069C-4FC3-A227-B9F541D15B3C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440845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容错保护后数据搬运模块资源开销分析如图所示</a:t>
            </a:r>
            <a:endParaRPr lang="en-US" altLang="zh-CN" dirty="0"/>
          </a:p>
          <a:p>
            <a:r>
              <a:rPr lang="zh-CN" altLang="en-US" dirty="0"/>
              <a:t>保护开销约为</a:t>
            </a:r>
            <a:r>
              <a:rPr lang="en-US" altLang="zh-CN" dirty="0"/>
              <a:t>1.85</a:t>
            </a:r>
            <a:r>
              <a:rPr lang="zh-CN" altLang="en-US" dirty="0"/>
              <a:t>倍</a:t>
            </a:r>
            <a:endParaRPr lang="en-US" altLang="zh-CN" dirty="0"/>
          </a:p>
          <a:p>
            <a:r>
              <a:rPr lang="zh-CN" altLang="en-US" dirty="0"/>
              <a:t>由于没有相关工作对</a:t>
            </a:r>
            <a:r>
              <a:rPr lang="en-US" altLang="zh-CN" dirty="0"/>
              <a:t>CNN</a:t>
            </a:r>
            <a:r>
              <a:rPr lang="zh-CN" altLang="en-US" dirty="0"/>
              <a:t>加速器中的数据搬运模块进行容错设计</a:t>
            </a:r>
            <a:endParaRPr lang="en-US" altLang="zh-CN" dirty="0"/>
          </a:p>
          <a:p>
            <a:r>
              <a:rPr lang="zh-CN" altLang="en-US" dirty="0"/>
              <a:t>而传统的三模冗余加固方案资源开销要超过</a:t>
            </a:r>
            <a:r>
              <a:rPr lang="en-US" altLang="zh-CN" dirty="0"/>
              <a:t>3</a:t>
            </a:r>
            <a:r>
              <a:rPr lang="zh-CN" altLang="en-US" dirty="0"/>
              <a:t>倍，</a:t>
            </a:r>
          </a:p>
          <a:p>
            <a:r>
              <a:rPr lang="zh-CN" altLang="en-US" dirty="0"/>
              <a:t>所以从资源开销上来看，数据搬运模块的容错方案具有较强的实用性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C68A64-069C-4FC3-A227-B9F541D15B3C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659141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C68A64-069C-4FC3-A227-B9F541D15B3C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75551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C68A64-069C-4FC3-A227-B9F541D15B3C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307398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C68A64-069C-4FC3-A227-B9F541D15B3C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919406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AA8746-F1BF-4756-BE87-F7DCC251CE0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2295485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000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实验室开发的故障注入平台是用来模拟单粒子翻转的。</a:t>
            </a:r>
            <a:endParaRPr lang="en-US" altLang="zh-CN" sz="1000" kern="1200" dirty="0">
              <a:solidFill>
                <a:srgbClr val="1F4E79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zh-CN" altLang="en-US" sz="1000" kern="1200" dirty="0">
                <a:solidFill>
                  <a:srgbClr val="1F4E79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这是我们故障注入平台的大致结构</a:t>
            </a:r>
            <a:endParaRPr lang="en-US" altLang="zh-CN" sz="1000" kern="1200" dirty="0">
              <a:solidFill>
                <a:srgbClr val="1F4E79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zh-CN" altLang="en-US" sz="1200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我们的故障注入平台分为</a:t>
            </a:r>
            <a:r>
              <a:rPr lang="en-US" altLang="zh-CN" sz="1200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PS</a:t>
            </a:r>
            <a:r>
              <a:rPr lang="zh-CN" altLang="en-US" sz="1200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端和</a:t>
            </a:r>
            <a:r>
              <a:rPr lang="en-US" altLang="zh-CN" sz="1200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PL</a:t>
            </a:r>
            <a:r>
              <a:rPr lang="zh-CN" altLang="en-US" sz="1200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端，</a:t>
            </a:r>
            <a:r>
              <a:rPr lang="en-US" altLang="zh-CN" sz="1200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PS</a:t>
            </a:r>
            <a:r>
              <a:rPr lang="zh-CN" altLang="en-US" sz="1200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部分包括一块</a:t>
            </a:r>
            <a:r>
              <a:rPr lang="en-US" altLang="zh-CN" sz="1200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ARM-A9</a:t>
            </a:r>
            <a:r>
              <a:rPr lang="zh-CN" altLang="en-US" sz="1200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架构双核处理器，还有</a:t>
            </a:r>
            <a:r>
              <a:rPr lang="en-US" altLang="zh-CN" sz="1200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ARM</a:t>
            </a:r>
            <a:r>
              <a:rPr lang="zh-CN" altLang="en-US" sz="1200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周边的</a:t>
            </a:r>
            <a:r>
              <a:rPr lang="en-US" altLang="zh-CN" sz="1200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UART</a:t>
            </a:r>
            <a:r>
              <a:rPr lang="zh-CN" altLang="en-US" sz="1200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、</a:t>
            </a:r>
            <a:r>
              <a:rPr lang="en-US" altLang="zh-CN" sz="1200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AXI</a:t>
            </a:r>
            <a:r>
              <a:rPr lang="zh-CN" altLang="en-US" sz="1200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总线、片上存储等资源。</a:t>
            </a:r>
            <a:endParaRPr lang="en-US" altLang="zh-CN" sz="1200" b="0" i="0" dirty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  <a:p>
            <a:r>
              <a:rPr lang="en-US" altLang="zh-CN" sz="1200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ARM</a:t>
            </a:r>
            <a:r>
              <a:rPr lang="zh-CN" altLang="en-US" sz="1200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通过</a:t>
            </a:r>
            <a:r>
              <a:rPr lang="en-US" altLang="zh-CN" sz="1200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UART</a:t>
            </a:r>
            <a:r>
              <a:rPr lang="zh-CN" altLang="en-US" sz="1200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接口与上位机相连，接收上位机的指令并将测试结果传回上位机。</a:t>
            </a:r>
            <a:endParaRPr lang="en-US" altLang="zh-CN" sz="1200" b="0" i="0" dirty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  <a:p>
            <a:r>
              <a:rPr lang="en-US" altLang="zh-CN" sz="1200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PL</a:t>
            </a:r>
            <a:r>
              <a:rPr lang="zh-CN" altLang="en-US" sz="1200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部分需要使用支持部分重配置技术的</a:t>
            </a:r>
            <a:r>
              <a:rPr lang="en-US" altLang="zh-CN" sz="1200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FPGA</a:t>
            </a:r>
            <a:r>
              <a:rPr lang="zh-CN" altLang="en-US" sz="1200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，我们实验室使用的有</a:t>
            </a:r>
            <a:r>
              <a:rPr lang="en-US" altLang="zh-CN" sz="1200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7</a:t>
            </a:r>
            <a:r>
              <a:rPr lang="zh-CN" altLang="en-US" sz="1200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系列的</a:t>
            </a:r>
            <a:r>
              <a:rPr lang="en-US" altLang="zh-CN" sz="1200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7020</a:t>
            </a:r>
            <a:r>
              <a:rPr lang="zh-CN" altLang="en-US" sz="1200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、</a:t>
            </a:r>
            <a:r>
              <a:rPr lang="en-US" altLang="zh-CN" sz="1200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7030</a:t>
            </a:r>
            <a:r>
              <a:rPr lang="zh-CN" altLang="en-US" sz="1200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、</a:t>
            </a:r>
            <a:r>
              <a:rPr lang="en-US" altLang="zh-CN" sz="1200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7045</a:t>
            </a:r>
            <a:r>
              <a:rPr lang="zh-CN" altLang="en-US" sz="1200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，还有</a:t>
            </a:r>
            <a:r>
              <a:rPr lang="en-US" altLang="zh-CN" sz="1200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UltraScale+</a:t>
            </a:r>
            <a:r>
              <a:rPr lang="zh-CN" altLang="en-US" sz="1200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系列的</a:t>
            </a:r>
            <a:r>
              <a:rPr lang="en-US" altLang="zh-CN" sz="1200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xczu9eg</a:t>
            </a:r>
            <a:r>
              <a:rPr lang="zh-CN" altLang="en-US" sz="1200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。</a:t>
            </a:r>
            <a:endParaRPr lang="en-US" altLang="zh-CN" sz="1200" b="0" i="0" dirty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  <a:p>
            <a:r>
              <a:rPr lang="zh-CN" altLang="en-US" sz="1200" b="0" i="0" kern="1200" dirty="0">
                <a:solidFill>
                  <a:srgbClr val="333333"/>
                </a:solidFill>
                <a:effectLst/>
                <a:latin typeface="Open Sans" panose="020B0606030504020204" pitchFamily="34" charset="0"/>
                <a:ea typeface="黑体" panose="02010609060101010101" pitchFamily="49" charset="-122"/>
                <a:cs typeface="Times New Roman" panose="02020603050405020304" pitchFamily="18" charset="0"/>
              </a:rPr>
              <a:t>在平台</a:t>
            </a:r>
            <a:r>
              <a:rPr lang="en-US" altLang="zh-CN" sz="1200" b="0" i="0" kern="1200" dirty="0">
                <a:solidFill>
                  <a:srgbClr val="333333"/>
                </a:solidFill>
                <a:effectLst/>
                <a:latin typeface="Open Sans" panose="020B0606030504020204" pitchFamily="34" charset="0"/>
                <a:ea typeface="黑体" panose="02010609060101010101" pitchFamily="49" charset="-122"/>
                <a:cs typeface="Times New Roman" panose="02020603050405020304" pitchFamily="18" charset="0"/>
              </a:rPr>
              <a:t>PL</a:t>
            </a:r>
            <a:r>
              <a:rPr lang="zh-CN" altLang="en-US" sz="1200" b="0" i="0" kern="1200" dirty="0">
                <a:solidFill>
                  <a:srgbClr val="333333"/>
                </a:solidFill>
                <a:effectLst/>
                <a:latin typeface="Open Sans" panose="020B0606030504020204" pitchFamily="34" charset="0"/>
                <a:ea typeface="黑体" panose="02010609060101010101" pitchFamily="49" charset="-122"/>
                <a:cs typeface="Times New Roman" panose="02020603050405020304" pitchFamily="18" charset="0"/>
              </a:rPr>
              <a:t>侧有一块可重配置区域用来放待测模块，</a:t>
            </a:r>
            <a:r>
              <a:rPr lang="en-US" altLang="zh-CN" sz="1200" b="0" i="0" kern="1200" dirty="0">
                <a:solidFill>
                  <a:srgbClr val="333333"/>
                </a:solidFill>
                <a:effectLst/>
                <a:latin typeface="Open Sans" panose="020B0606030504020204" pitchFamily="34" charset="0"/>
                <a:ea typeface="黑体" panose="02010609060101010101" pitchFamily="49" charset="-122"/>
                <a:cs typeface="Times New Roman" panose="02020603050405020304" pitchFamily="18" charset="0"/>
              </a:rPr>
              <a:t>ARM</a:t>
            </a:r>
            <a:r>
              <a:rPr lang="zh-CN" altLang="en-US" sz="1200" b="0" i="0" kern="1200" dirty="0">
                <a:solidFill>
                  <a:srgbClr val="333333"/>
                </a:solidFill>
                <a:effectLst/>
                <a:latin typeface="Open Sans" panose="020B0606030504020204" pitchFamily="34" charset="0"/>
                <a:ea typeface="黑体" panose="02010609060101010101" pitchFamily="49" charset="-122"/>
                <a:cs typeface="Times New Roman" panose="02020603050405020304" pitchFamily="18" charset="0"/>
              </a:rPr>
              <a:t>通过</a:t>
            </a:r>
            <a:r>
              <a:rPr lang="en-US" altLang="zh-CN" sz="1200" b="0" i="0" kern="1200" dirty="0">
                <a:solidFill>
                  <a:srgbClr val="333333"/>
                </a:solidFill>
                <a:effectLst/>
                <a:latin typeface="Open Sans" panose="020B0606030504020204" pitchFamily="34" charset="0"/>
                <a:ea typeface="黑体" panose="02010609060101010101" pitchFamily="49" charset="-122"/>
                <a:cs typeface="Times New Roman" panose="02020603050405020304" pitchFamily="18" charset="0"/>
              </a:rPr>
              <a:t>AXI</a:t>
            </a:r>
            <a:r>
              <a:rPr lang="zh-CN" altLang="en-US" sz="1200" b="0" i="0" kern="1200" dirty="0">
                <a:solidFill>
                  <a:srgbClr val="333333"/>
                </a:solidFill>
                <a:effectLst/>
                <a:latin typeface="Open Sans" panose="020B0606030504020204" pitchFamily="34" charset="0"/>
                <a:ea typeface="黑体" panose="02010609060101010101" pitchFamily="49" charset="-122"/>
                <a:cs typeface="Times New Roman" panose="02020603050405020304" pitchFamily="18" charset="0"/>
              </a:rPr>
              <a:t>总线从</a:t>
            </a:r>
            <a:r>
              <a:rPr lang="en-US" altLang="zh-CN" sz="1200" b="0" i="0" kern="1200" dirty="0">
                <a:solidFill>
                  <a:srgbClr val="333333"/>
                </a:solidFill>
                <a:effectLst/>
                <a:latin typeface="Open Sans" panose="020B0606030504020204" pitchFamily="34" charset="0"/>
                <a:ea typeface="黑体" panose="02010609060101010101" pitchFamily="49" charset="-122"/>
                <a:cs typeface="Times New Roman" panose="02020603050405020304" pitchFamily="18" charset="0"/>
              </a:rPr>
              <a:t>BRAM_CTRL</a:t>
            </a:r>
            <a:r>
              <a:rPr lang="zh-CN" altLang="en-US" sz="1000" b="0" i="0" kern="1200" dirty="0">
                <a:solidFill>
                  <a:srgbClr val="1F4E79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中读取待测模块的输出结果</a:t>
            </a:r>
            <a:endParaRPr lang="en-US" altLang="zh-CN" sz="1000" b="0" i="0" kern="1200" dirty="0">
              <a:solidFill>
                <a:srgbClr val="1F4E79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en-US" altLang="zh-CN" sz="1200" b="0" i="0" kern="1200" dirty="0">
                <a:solidFill>
                  <a:srgbClr val="333333"/>
                </a:solidFill>
                <a:effectLst/>
                <a:latin typeface="Open Sans" panose="020B0606030504020204" pitchFamily="34" charset="0"/>
                <a:ea typeface="黑体" panose="02010609060101010101" pitchFamily="49" charset="-122"/>
                <a:cs typeface="Times New Roman" panose="02020603050405020304" pitchFamily="18" charset="0"/>
              </a:rPr>
              <a:t>ARM</a:t>
            </a:r>
            <a:r>
              <a:rPr lang="zh-CN" altLang="en-US" sz="1200" b="0" i="0" kern="1200" dirty="0">
                <a:solidFill>
                  <a:srgbClr val="333333"/>
                </a:solidFill>
                <a:effectLst/>
                <a:latin typeface="Open Sans" panose="020B0606030504020204" pitchFamily="34" charset="0"/>
                <a:ea typeface="黑体" panose="02010609060101010101" pitchFamily="49" charset="-122"/>
                <a:cs typeface="Times New Roman" panose="02020603050405020304" pitchFamily="18" charset="0"/>
              </a:rPr>
              <a:t>可以通过</a:t>
            </a:r>
            <a:r>
              <a:rPr lang="en-US" altLang="zh-CN" sz="1200" b="0" i="0" kern="1200" dirty="0">
                <a:solidFill>
                  <a:srgbClr val="333333"/>
                </a:solidFill>
                <a:effectLst/>
                <a:latin typeface="Open Sans" panose="020B0606030504020204" pitchFamily="34" charset="0"/>
                <a:ea typeface="黑体" panose="02010609060101010101" pitchFamily="49" charset="-122"/>
                <a:cs typeface="Times New Roman" panose="02020603050405020304" pitchFamily="18" charset="0"/>
              </a:rPr>
              <a:t>HWICAP</a:t>
            </a:r>
            <a:r>
              <a:rPr lang="zh-CN" altLang="en-US" sz="1200" b="0" i="0" kern="1200" dirty="0">
                <a:solidFill>
                  <a:srgbClr val="333333"/>
                </a:solidFill>
                <a:effectLst/>
                <a:latin typeface="Open Sans" panose="020B0606030504020204" pitchFamily="34" charset="0"/>
                <a:ea typeface="黑体" panose="02010609060101010101" pitchFamily="49" charset="-122"/>
                <a:cs typeface="Times New Roman" panose="02020603050405020304" pitchFamily="18" charset="0"/>
              </a:rPr>
              <a:t>与</a:t>
            </a:r>
            <a:r>
              <a:rPr lang="en-US" altLang="zh-CN" sz="1200" b="0" i="0" kern="1200" dirty="0">
                <a:solidFill>
                  <a:srgbClr val="333333"/>
                </a:solidFill>
                <a:effectLst/>
                <a:latin typeface="Open Sans" panose="020B0606030504020204" pitchFamily="34" charset="0"/>
                <a:ea typeface="黑体" panose="02010609060101010101" pitchFamily="49" charset="-122"/>
                <a:cs typeface="Times New Roman" panose="02020603050405020304" pitchFamily="18" charset="0"/>
              </a:rPr>
              <a:t>ICAP</a:t>
            </a:r>
            <a:r>
              <a:rPr lang="zh-CN" altLang="en-US" sz="1200" b="0" i="0" kern="1200" dirty="0">
                <a:solidFill>
                  <a:srgbClr val="333333"/>
                </a:solidFill>
                <a:effectLst/>
                <a:latin typeface="Open Sans" panose="020B0606030504020204" pitchFamily="34" charset="0"/>
                <a:ea typeface="黑体" panose="02010609060101010101" pitchFamily="49" charset="-122"/>
                <a:cs typeface="Times New Roman" panose="02020603050405020304" pitchFamily="18" charset="0"/>
              </a:rPr>
              <a:t>接口交互来访问配置空间，进而可以获取配置空间的地址，进而生成故障注入字典</a:t>
            </a:r>
            <a:endParaRPr lang="en-US" altLang="zh-CN" sz="1200" b="0" i="0" kern="1200" dirty="0">
              <a:solidFill>
                <a:srgbClr val="333333"/>
              </a:solidFill>
              <a:effectLst/>
              <a:latin typeface="Open Sans" panose="020B0606030504020204" pitchFamily="34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zh-CN" altLang="en-US" sz="1200" b="0" i="0" kern="1200" dirty="0">
                <a:solidFill>
                  <a:srgbClr val="333333"/>
                </a:solidFill>
                <a:effectLst/>
                <a:latin typeface="Open Sans" panose="020B0606030504020204" pitchFamily="34" charset="0"/>
                <a:ea typeface="黑体" panose="02010609060101010101" pitchFamily="49" charset="-122"/>
                <a:cs typeface="Times New Roman" panose="02020603050405020304" pitchFamily="18" charset="0"/>
              </a:rPr>
              <a:t>在进行故障注入时，</a:t>
            </a:r>
            <a:r>
              <a:rPr lang="en-US" altLang="zh-CN" sz="1200" b="0" i="0" kern="1200" dirty="0">
                <a:solidFill>
                  <a:srgbClr val="333333"/>
                </a:solidFill>
                <a:effectLst/>
                <a:latin typeface="Open Sans" panose="020B0606030504020204" pitchFamily="34" charset="0"/>
                <a:ea typeface="黑体" panose="02010609060101010101" pitchFamily="49" charset="-122"/>
                <a:cs typeface="Times New Roman" panose="02020603050405020304" pitchFamily="18" charset="0"/>
              </a:rPr>
              <a:t>ARM</a:t>
            </a:r>
            <a:r>
              <a:rPr lang="zh-CN" altLang="en-US" sz="1200" b="0" i="0" kern="1200" dirty="0">
                <a:solidFill>
                  <a:srgbClr val="333333"/>
                </a:solidFill>
                <a:effectLst/>
                <a:latin typeface="Open Sans" panose="020B0606030504020204" pitchFamily="34" charset="0"/>
                <a:ea typeface="黑体" panose="02010609060101010101" pitchFamily="49" charset="-122"/>
                <a:cs typeface="Times New Roman" panose="02020603050405020304" pitchFamily="18" charset="0"/>
              </a:rPr>
              <a:t>通过控制</a:t>
            </a:r>
            <a:r>
              <a:rPr lang="en-US" altLang="zh-CN" sz="1200" b="0" i="0" kern="1200" dirty="0">
                <a:solidFill>
                  <a:srgbClr val="333333"/>
                </a:solidFill>
                <a:effectLst/>
                <a:latin typeface="Open Sans" panose="020B0606030504020204" pitchFamily="34" charset="0"/>
                <a:ea typeface="黑体" panose="02010609060101010101" pitchFamily="49" charset="-122"/>
                <a:cs typeface="Times New Roman" panose="02020603050405020304" pitchFamily="18" charset="0"/>
              </a:rPr>
              <a:t>SEM IP</a:t>
            </a:r>
            <a:r>
              <a:rPr lang="zh-CN" altLang="en-US" sz="1200" b="0" i="0" kern="1200" dirty="0">
                <a:solidFill>
                  <a:srgbClr val="333333"/>
                </a:solidFill>
                <a:effectLst/>
                <a:latin typeface="Open Sans" panose="020B0606030504020204" pitchFamily="34" charset="0"/>
                <a:ea typeface="黑体" panose="02010609060101010101" pitchFamily="49" charset="-122"/>
                <a:cs typeface="Times New Roman" panose="02020603050405020304" pitchFamily="18" charset="0"/>
              </a:rPr>
              <a:t>来实现对可重配置区域的故障注入，通过故障注入字典进行逐比特的测试</a:t>
            </a:r>
            <a:endParaRPr lang="en-US" altLang="zh-CN" sz="1200" b="0" i="0" kern="1200" dirty="0">
              <a:solidFill>
                <a:srgbClr val="333333"/>
              </a:solidFill>
              <a:effectLst/>
              <a:latin typeface="Open Sans" panose="020B0606030504020204" pitchFamily="34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zh-CN" altLang="en-US" sz="1200" b="0" i="0" kern="1200" dirty="0">
                <a:solidFill>
                  <a:srgbClr val="333333"/>
                </a:solidFill>
                <a:effectLst/>
                <a:latin typeface="Open Sans" panose="020B0606030504020204" pitchFamily="34" charset="0"/>
                <a:ea typeface="黑体" panose="02010609060101010101" pitchFamily="49" charset="-122"/>
                <a:cs typeface="Times New Roman" panose="02020603050405020304" pitchFamily="18" charset="0"/>
              </a:rPr>
              <a:t>在每个比特故障注入之后，都会将可重配置区域进行重配置</a:t>
            </a:r>
            <a:endParaRPr lang="en-US" altLang="zh-CN" sz="1200" b="0" i="0" kern="1200" dirty="0">
              <a:solidFill>
                <a:srgbClr val="333333"/>
              </a:solidFill>
              <a:effectLst/>
              <a:latin typeface="Open Sans" panose="020B0606030504020204" pitchFamily="34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C68A64-069C-4FC3-A227-B9F541D15B3C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22913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卷积神经网络凭借高精度的特性，成为了视觉识别平台的首选技术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SRAM</a:t>
            </a:r>
            <a:r>
              <a:rPr lang="zh-CN" altLang="en-US" dirty="0"/>
              <a:t>型</a:t>
            </a:r>
            <a:r>
              <a:rPr lang="en-US" altLang="zh-CN" dirty="0"/>
              <a:t>FPGA</a:t>
            </a:r>
            <a:r>
              <a:rPr lang="zh-CN" altLang="en-US" dirty="0"/>
              <a:t>具有出色的可重配置能力和并行计算能力，所以是卷积神经网络嵌入式部署的理想选择</a:t>
            </a:r>
            <a:endParaRPr lang="en-US" altLang="zh-CN" dirty="0"/>
          </a:p>
          <a:p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但是由于</a:t>
            </a:r>
            <a:r>
              <a:rPr lang="en-US" altLang="zh-CN" dirty="0"/>
              <a:t>SRAM</a:t>
            </a:r>
            <a:r>
              <a:rPr lang="zh-CN" altLang="en-US" dirty="0"/>
              <a:t>型</a:t>
            </a:r>
            <a:r>
              <a:rPr lang="en-US" altLang="zh-CN" dirty="0"/>
              <a:t>FPGA</a:t>
            </a:r>
            <a:r>
              <a:rPr lang="zh-CN" altLang="en-US" dirty="0"/>
              <a:t>对辐射粒子的敏感性，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通常会出现各种辐射效应，其中，</a:t>
            </a:r>
            <a:r>
              <a:rPr lang="en-US" altLang="zh-CN" dirty="0"/>
              <a:t>SEU</a:t>
            </a:r>
            <a:r>
              <a:rPr lang="zh-CN" altLang="en-US" dirty="0"/>
              <a:t>效应为最为常见的一种。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r>
              <a:rPr lang="zh-CN" altLang="en-US" dirty="0"/>
              <a:t>所以，在一些安全关键领域，如空间应用和高可靠地面应用中，基于</a:t>
            </a:r>
            <a:r>
              <a:rPr lang="en-US" altLang="zh-CN" dirty="0"/>
              <a:t>FPGA</a:t>
            </a:r>
            <a:r>
              <a:rPr lang="zh-CN" altLang="en-US" dirty="0"/>
              <a:t>的</a:t>
            </a:r>
            <a:r>
              <a:rPr lang="en-US" altLang="zh-CN" dirty="0"/>
              <a:t>CNN</a:t>
            </a:r>
            <a:r>
              <a:rPr lang="zh-CN" altLang="en-US" dirty="0"/>
              <a:t>加速器面临着严峻的可靠性挑战。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并且，传统的基于三模冗余或者加和校验算法的保护由于开销较高，并不适用于某些资源受限的环境。</a:t>
            </a:r>
            <a:endParaRPr lang="en-US" altLang="zh-CN" dirty="0"/>
          </a:p>
          <a:p>
            <a:r>
              <a:rPr lang="zh-CN" altLang="en-US" dirty="0"/>
              <a:t>所以，需要一种更加高效的保护方案。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C68A64-069C-4FC3-A227-B9F541D15B3C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10713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基于</a:t>
            </a:r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FPGA</a:t>
            </a:r>
            <a:r>
              <a:rPr lang="zh-CN" altLang="en-US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的</a:t>
            </a:r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CNN</a:t>
            </a:r>
            <a:r>
              <a:rPr lang="zh-CN" altLang="en-US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加速器有两类</a:t>
            </a:r>
            <a:endParaRPr lang="en-US" altLang="zh-CN" sz="18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zh-CN" altLang="en-US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流式架构是</a:t>
            </a:r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将不同的层映射到</a:t>
            </a:r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FPGA</a:t>
            </a:r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</a:t>
            </a:r>
            <a:r>
              <a:rPr lang="zh-CN" altLang="en-US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不同</a:t>
            </a:r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资源上，实现流式处理，</a:t>
            </a:r>
            <a:endParaRPr lang="en-US" altLang="zh-CN" sz="1800" dirty="0"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单一引擎</a:t>
            </a:r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架构</a:t>
            </a:r>
            <a:r>
              <a:rPr lang="zh-CN" altLang="en-US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则是</a:t>
            </a:r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采用指令集架构</a:t>
            </a:r>
            <a:endParaRPr lang="en-US" altLang="zh-CN" sz="1800" dirty="0"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通过重复使用相同的逻辑来处理不同层次的数据。</a:t>
            </a:r>
            <a:endParaRPr lang="en-US" altLang="zh-CN" sz="1800" dirty="0"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目前基于</a:t>
            </a:r>
            <a:r>
              <a:rPr lang="zh-CN" altLang="en-US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指令集架构的</a:t>
            </a:r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CNN</a:t>
            </a:r>
            <a:r>
              <a:rPr lang="zh-CN" altLang="en-US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加速器</a:t>
            </a:r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应用越来越广泛</a:t>
            </a:r>
            <a:endParaRPr lang="en-US" altLang="zh-CN" sz="1800" dirty="0"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sz="1800" dirty="0"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本课题采用基于</a:t>
            </a:r>
            <a:r>
              <a:rPr lang="zh-CN" altLang="en-US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指令集架构</a:t>
            </a:r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的</a:t>
            </a:r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FPGA CNN</a:t>
            </a:r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加速器</a:t>
            </a:r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DPU</a:t>
            </a:r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来</a:t>
            </a:r>
            <a:r>
              <a:rPr lang="zh-CN" altLang="en-US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进行容错方案的实现和评估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C68A64-069C-4FC3-A227-B9F541D15B3C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53477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DPU</a:t>
            </a:r>
            <a:r>
              <a:rPr lang="zh-CN" altLang="en-US" sz="12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是</a:t>
            </a:r>
            <a:r>
              <a:rPr lang="en-US" altLang="zh-CN" sz="12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Xilinx</a:t>
            </a:r>
            <a:r>
              <a:rPr lang="zh-CN" altLang="en-US" sz="12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深度学习处理单元的简称，其中主要分为指令分发模块、数据搬运模块、计算模块和片内缓存。</a:t>
            </a:r>
            <a:endParaRPr lang="en-US" altLang="zh-CN" sz="12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endParaRPr lang="en-US" altLang="zh-CN" sz="12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指令分发模块和片内缓存模块分别用于指令解析和内存管理。</a:t>
            </a:r>
            <a:endParaRPr lang="en-US" altLang="zh-CN" sz="1200" dirty="0"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数据搬运模块分为</a:t>
            </a:r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LOAD</a:t>
            </a:r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和</a:t>
            </a:r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SAVE</a:t>
            </a:r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两个部分。</a:t>
            </a:r>
            <a:endParaRPr lang="en-US" altLang="zh-CN" sz="1800" dirty="0"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计算</a:t>
            </a:r>
            <a:r>
              <a:rPr lang="zh-CN" altLang="en-US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模块</a:t>
            </a:r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包括卷积模块（</a:t>
            </a:r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CONV</a:t>
            </a:r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）和非卷积处理模块（</a:t>
            </a:r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MISC</a:t>
            </a:r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）。</a:t>
            </a:r>
            <a:endParaRPr lang="en-US" altLang="zh-CN" sz="1800" dirty="0"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sz="1800" dirty="0"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卷积模块是</a:t>
            </a:r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DPU</a:t>
            </a:r>
            <a:r>
              <a:rPr lang="zh-CN" altLang="en-US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中占用资源最多的模块，占用约</a:t>
            </a:r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43%</a:t>
            </a:r>
            <a:r>
              <a:rPr lang="zh-CN" altLang="en-US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，它基于并行处理单元</a:t>
            </a:r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PE</a:t>
            </a:r>
            <a:r>
              <a:rPr lang="zh-CN" altLang="en-US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阵列实现并行的卷积操作</a:t>
            </a:r>
            <a:endParaRPr lang="en-US" altLang="zh-CN" sz="1800" dirty="0"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sz="1800" dirty="0"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dirty="0"/>
              <a:t>数据搬运模块在</a:t>
            </a:r>
            <a:r>
              <a:rPr lang="en-US" altLang="zh-CN" dirty="0"/>
              <a:t>DPU</a:t>
            </a:r>
            <a:r>
              <a:rPr lang="zh-CN" altLang="en-US" dirty="0"/>
              <a:t>中占用的资源仅次于卷积模块，占用约</a:t>
            </a:r>
            <a:r>
              <a:rPr lang="en-US" altLang="zh-CN" dirty="0"/>
              <a:t>33%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dirty="0"/>
              <a:t>而占用资源越多的模块，在出现单粒子翻转效应时受到影响的可能性越大</a:t>
            </a:r>
            <a:endParaRPr lang="en-US" altLang="zh-CN" dirty="0"/>
          </a:p>
          <a:p>
            <a:r>
              <a:rPr lang="zh-CN" altLang="en-US" dirty="0"/>
              <a:t>所以本课题以卷积模块和数据搬运模块作为可靠性加固的重点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C68A64-069C-4FC3-A227-B9F541D15B3C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29151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2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卷积模块</a:t>
            </a:r>
            <a:r>
              <a:rPr lang="zh-CN" altLang="en-US" sz="12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</a:t>
            </a:r>
            <a:r>
              <a:rPr lang="zh-CN" altLang="zh-CN" sz="12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基本运算单元为处理单元</a:t>
            </a:r>
            <a:r>
              <a:rPr lang="en-US" altLang="zh-CN" sz="12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PE</a:t>
            </a:r>
            <a:r>
              <a:rPr lang="zh-CN" altLang="zh-CN" sz="12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，它利用了</a:t>
            </a:r>
            <a:r>
              <a:rPr lang="en-US" altLang="zh-CN" sz="12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DSP</a:t>
            </a:r>
            <a:r>
              <a:rPr lang="zh-CN" altLang="zh-CN" sz="12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和加法树实现乘法累加运算。</a:t>
            </a:r>
            <a:endParaRPr lang="zh-CN" altLang="en-US" dirty="0"/>
          </a:p>
          <a:p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FPGA</a:t>
            </a:r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中的</a:t>
            </a:r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DSP</a:t>
            </a:r>
            <a:r>
              <a:rPr lang="zh-CN" altLang="en-US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通常被设计为高效的执行加法、乘法、累加等数学运算。</a:t>
            </a:r>
            <a:endParaRPr lang="en-US" altLang="zh-CN" sz="1800" dirty="0"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图中为</a:t>
            </a:r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个</a:t>
            </a:r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PE</a:t>
            </a:r>
            <a:r>
              <a:rPr lang="zh-CN" altLang="en-US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的内部结构，可以对</a:t>
            </a:r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8</a:t>
            </a:r>
            <a:r>
              <a:rPr lang="zh-CN" altLang="en-US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个输入通道、</a:t>
            </a:r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8</a:t>
            </a:r>
            <a:r>
              <a:rPr lang="zh-CN" altLang="en-US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个输出通道的数据进行处理</a:t>
            </a:r>
            <a:endParaRPr lang="en-US" altLang="zh-CN" sz="1800" strike="sngStrike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为了实现高效的并行计算，</a:t>
            </a:r>
            <a:r>
              <a:rPr lang="zh-CN" altLang="en-US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在卷积模块中包含多个并行的</a:t>
            </a:r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PE</a:t>
            </a:r>
            <a:r>
              <a:rPr lang="zh-CN" altLang="en-US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模块，组成了</a:t>
            </a:r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PE</a:t>
            </a:r>
            <a:r>
              <a:rPr lang="zh-CN" altLang="en-US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阵列</a:t>
            </a:r>
            <a:endParaRPr lang="zh-CN" altLang="en-US" sz="18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8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C68A64-069C-4FC3-A227-B9F541D15B3C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30561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卷积模块的性能和资源占用与其并行度密切相关，</a:t>
            </a:r>
            <a:endParaRPr lang="en-US" altLang="zh-CN" sz="1800" dirty="0"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并行度不同，卷积模块中</a:t>
            </a:r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PE</a:t>
            </a:r>
            <a:r>
              <a:rPr lang="zh-CN" altLang="en-US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的数量也会有所差异</a:t>
            </a:r>
            <a:endParaRPr lang="en-US" altLang="zh-CN" sz="1800" dirty="0"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不同并行度的</a:t>
            </a:r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DPU</a:t>
            </a:r>
            <a:r>
              <a:rPr lang="zh-CN" altLang="en-US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输入通道数、输出通道数以及</a:t>
            </a:r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PE</a:t>
            </a:r>
            <a:r>
              <a:rPr lang="zh-CN" altLang="en-US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的数量如表中所示</a:t>
            </a:r>
            <a:endParaRPr lang="en-US" altLang="zh-CN" sz="1800" dirty="0"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每个</a:t>
            </a:r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PE</a:t>
            </a:r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中的</a:t>
            </a:r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DSP</a:t>
            </a:r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数量和加法树深度由</a:t>
            </a:r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N</a:t>
            </a:r>
            <a:r>
              <a:rPr lang="en-US" altLang="zh-CN" sz="1800" baseline="-250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IC</a:t>
            </a:r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和</a:t>
            </a:r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N</a:t>
            </a:r>
            <a:r>
              <a:rPr lang="en-US" altLang="zh-CN" sz="1800" baseline="-250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OC</a:t>
            </a:r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参数决定。</a:t>
            </a:r>
            <a:endParaRPr lang="en-US" altLang="zh-CN" sz="1800" dirty="0"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C68A64-069C-4FC3-A227-B9F541D15B3C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36570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本课题针对</a:t>
            </a:r>
            <a:r>
              <a:rPr lang="en-US" altLang="zh-CN" dirty="0"/>
              <a:t>DPU</a:t>
            </a:r>
            <a:r>
              <a:rPr lang="zh-CN" altLang="en-US" dirty="0"/>
              <a:t>中的</a:t>
            </a:r>
            <a:r>
              <a:rPr lang="en-US" altLang="zh-CN" dirty="0"/>
              <a:t>PE</a:t>
            </a:r>
            <a:r>
              <a:rPr lang="zh-CN" altLang="en-US" dirty="0"/>
              <a:t>阵列及数据搬运模块分别进行了容错设计及可靠性评估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C68A64-069C-4FC3-A227-B9F541D15B3C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70164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04C0B-AA42-4349-AEC0-B1308C9518C5}" type="datetimeFigureOut">
              <a:rPr lang="zh-CN" altLang="en-US" smtClean="0"/>
              <a:t>2024/5/30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4D15DCF-B6C0-436A-B323-0F6F8456F11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04C0B-AA42-4349-AEC0-B1308C9518C5}" type="datetimeFigureOut">
              <a:rPr lang="zh-CN" altLang="en-US" smtClean="0"/>
              <a:t>2024/5/30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4D15DCF-B6C0-436A-B323-0F6F8456F11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04C0B-AA42-4349-AEC0-B1308C9518C5}" type="datetimeFigureOut">
              <a:rPr lang="zh-CN" altLang="en-US" smtClean="0"/>
              <a:t>2024/5/30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4D15DCF-B6C0-436A-B323-0F6F8456F11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64E51-8EC0-477C-B826-DF33EEC4C76E}" type="datetime1">
              <a:rPr lang="zh-CN" altLang="en-US" smtClean="0"/>
              <a:t>2024/5/30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0587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fade/>
      </p:transition>
    </mc:Choice>
    <mc:Fallback xmlns="">
      <p:transition spd="slow" advClick="0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12C74-4709-40BB-AA15-CC9555672E1D}" type="datetime1">
              <a:rPr lang="zh-CN" altLang="en-US" smtClean="0"/>
              <a:t>2024/5/30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2518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fade/>
      </p:transition>
    </mc:Choice>
    <mc:Fallback xmlns="">
      <p:transition spd="slow" advClick="0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5333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083B45-162C-482F-9345-2E2735FCFEF7}" type="datetime1">
              <a:rPr lang="zh-CN" altLang="en-US" smtClean="0"/>
              <a:t>2024/5/30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1476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fade/>
      </p:transition>
    </mc:Choice>
    <mc:Fallback xmlns="">
      <p:transition spd="slow" advClick="0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73D0F3-1FD3-463D-97F5-EE28F6C736DC}" type="datetime1">
              <a:rPr lang="zh-CN" altLang="en-US" smtClean="0"/>
              <a:t>2024/5/30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2589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fade/>
      </p:transition>
    </mc:Choice>
    <mc:Fallback xmlns="">
      <p:transition spd="slow" advClick="0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72" y="1535113"/>
            <a:ext cx="5389033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72" y="2174875"/>
            <a:ext cx="5389033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957C0-98F9-4280-A004-AA31BC55CE5D}" type="datetime1">
              <a:rPr lang="zh-CN" altLang="en-US" smtClean="0"/>
              <a:t>2024/5/30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4167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fade/>
      </p:transition>
    </mc:Choice>
    <mc:Fallback xmlns="">
      <p:transition spd="slow" advClick="0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76C94-0BF1-4D30-9412-B2A9538A875E}" type="datetime1">
              <a:rPr lang="zh-CN" altLang="en-US" smtClean="0"/>
              <a:t>2024/5/30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4428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fade/>
      </p:transition>
    </mc:Choice>
    <mc:Fallback xmlns="">
      <p:transition spd="slow" advClick="0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7C715-C057-4ECB-87CB-A3A1F8D0C90D}" type="datetime1">
              <a:rPr lang="zh-CN" altLang="en-US" smtClean="0"/>
              <a:t>2024/5/30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4615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fade/>
      </p:transition>
    </mc:Choice>
    <mc:Fallback xmlns="">
      <p:transition spd="slow" advClick="0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3" y="273049"/>
            <a:ext cx="4011084" cy="1162051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96C0D8-C608-41AD-B7B3-81E6D08E5897}" type="datetime1">
              <a:rPr lang="zh-CN" altLang="en-US" smtClean="0"/>
              <a:t>2024/5/30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9848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fade/>
      </p:transition>
    </mc:Choice>
    <mc:Fallback xmlns="">
      <p:transition spd="slow" advClick="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04C0B-AA42-4349-AEC0-B1308C9518C5}" type="datetimeFigureOut">
              <a:rPr lang="zh-CN" altLang="en-US" smtClean="0"/>
              <a:t>2024/5/30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4D15DCF-B6C0-436A-B323-0F6F8456F11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9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9"/>
            <a:ext cx="7315200" cy="8048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D493F-FF8B-46F3-B0B4-8A6487611D40}" type="datetime1">
              <a:rPr lang="zh-CN" altLang="en-US" smtClean="0"/>
              <a:t>2024/5/30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9224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fade/>
      </p:transition>
    </mc:Choice>
    <mc:Fallback xmlns="">
      <p:transition spd="slow" advClick="0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2C653-E1E2-4254-A016-7E42B0BA306F}" type="datetime1">
              <a:rPr lang="zh-CN" altLang="en-US" smtClean="0"/>
              <a:t>2024/5/30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1838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fade/>
      </p:transition>
    </mc:Choice>
    <mc:Fallback xmlns="">
      <p:transition spd="slow" advClick="0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40"/>
            <a:ext cx="27432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40"/>
            <a:ext cx="80264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48237-B0C3-454D-BD1F-15A4504C7DD8}" type="datetime1">
              <a:rPr lang="zh-CN" altLang="en-US" smtClean="0"/>
              <a:t>2024/5/30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8758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fade/>
      </p:transition>
    </mc:Choice>
    <mc:Fallback xmlns="">
      <p:transition spd="slow" advClick="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04C0B-AA42-4349-AEC0-B1308C9518C5}" type="datetimeFigureOut">
              <a:rPr lang="zh-CN" altLang="en-US" smtClean="0"/>
              <a:t>2024/5/30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4D15DCF-B6C0-436A-B323-0F6F8456F11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04C0B-AA42-4349-AEC0-B1308C9518C5}" type="datetimeFigureOut">
              <a:rPr lang="zh-CN" altLang="en-US" smtClean="0"/>
              <a:t>2024/5/30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4D15DCF-B6C0-436A-B323-0F6F8456F11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04C0B-AA42-4349-AEC0-B1308C9518C5}" type="datetimeFigureOut">
              <a:rPr lang="zh-CN" altLang="en-US" smtClean="0"/>
              <a:t>2024/5/30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4D15DCF-B6C0-436A-B323-0F6F8456F11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04C0B-AA42-4349-AEC0-B1308C9518C5}" type="datetimeFigureOut">
              <a:rPr lang="zh-CN" altLang="en-US" smtClean="0"/>
              <a:t>2024/5/30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4D15DCF-B6C0-436A-B323-0F6F8456F11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04C0B-AA42-4349-AEC0-B1308C9518C5}" type="datetimeFigureOut">
              <a:rPr lang="zh-CN" altLang="en-US" smtClean="0"/>
              <a:t>2024/5/30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4D15DCF-B6C0-436A-B323-0F6F8456F11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04C0B-AA42-4349-AEC0-B1308C9518C5}" type="datetimeFigureOut">
              <a:rPr lang="zh-CN" altLang="en-US" smtClean="0"/>
              <a:t>2024/5/30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4D15DCF-B6C0-436A-B323-0F6F8456F11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04C0B-AA42-4349-AEC0-B1308C9518C5}" type="datetimeFigureOut">
              <a:rPr lang="zh-CN" altLang="en-US" smtClean="0"/>
              <a:t>2024/5/30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4D15DCF-B6C0-436A-B323-0F6F8456F11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0" y="2746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9534F7-212D-43BB-AB20-237F4B1113BE}" type="datetime1">
              <a:rPr lang="zh-CN" altLang="en-US" smtClean="0"/>
              <a:t>2024/5/30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17182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slow" p14:dur="1500" advClick="0">
        <p:fade/>
      </p:transition>
    </mc:Choice>
    <mc:Fallback xmlns="">
      <p:transition spd="slow" advClick="0">
        <p:fade/>
      </p:transition>
    </mc:Fallback>
  </mc:AlternateContent>
  <p:hf hdr="0" ftr="0" dt="0"/>
  <p:txStyles>
    <p:titleStyle>
      <a:lvl1pPr algn="ctr" defTabSz="1219170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8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0.xml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9.png"/><Relationship Id="rId3" Type="http://schemas.openxmlformats.org/officeDocument/2006/relationships/notesSlide" Target="../notesSlides/notesSlide15.xml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1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9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2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3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4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5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6.xml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8.xml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9.xml"/><Relationship Id="rId5" Type="http://schemas.openxmlformats.org/officeDocument/2006/relationships/image" Target="../media/image260.png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7" Type="http://schemas.openxmlformats.org/officeDocument/2006/relationships/image" Target="../media/image29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0.xml"/><Relationship Id="rId6" Type="http://schemas.openxmlformats.org/officeDocument/2006/relationships/image" Target="../media/image280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1.xml"/><Relationship Id="rId4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2.xml"/><Relationship Id="rId4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3.xml"/><Relationship Id="rId4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天津大学标准校徽">
            <a:extLst>
              <a:ext uri="{FF2B5EF4-FFF2-40B4-BE49-F238E27FC236}">
                <a16:creationId xmlns:a16="http://schemas.microsoft.com/office/drawing/2014/main" id="{AEC57210-C435-45A4-8752-4E96F02C97CB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92" t="5494" r="8491" b="8634"/>
          <a:stretch/>
        </p:blipFill>
        <p:spPr>
          <a:xfrm>
            <a:off x="5280660" y="612690"/>
            <a:ext cx="1630680" cy="1652211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矩形 16"/>
          <p:cNvSpPr/>
          <p:nvPr/>
        </p:nvSpPr>
        <p:spPr>
          <a:xfrm>
            <a:off x="1964098" y="2800244"/>
            <a:ext cx="8263801" cy="286232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5400" b="1" spc="300" dirty="0">
                <a:sym typeface="+mn-lt"/>
              </a:rPr>
              <a:t>基于</a:t>
            </a:r>
            <a:r>
              <a:rPr lang="en-US" altLang="zh-CN" sz="5400" b="1" spc="300" dirty="0">
                <a:sym typeface="+mn-lt"/>
              </a:rPr>
              <a:t>FPGA</a:t>
            </a:r>
            <a:r>
              <a:rPr lang="zh-CN" altLang="en-US" sz="5400" b="1" spc="300" dirty="0">
                <a:sym typeface="+mn-lt"/>
              </a:rPr>
              <a:t>的</a:t>
            </a:r>
            <a:r>
              <a:rPr lang="en-US" altLang="zh-CN" sz="5400" b="1" spc="300" dirty="0">
                <a:sym typeface="+mn-lt"/>
              </a:rPr>
              <a:t>CNN</a:t>
            </a:r>
            <a:r>
              <a:rPr lang="zh-CN" altLang="en-US" sz="5400" b="1" spc="300" dirty="0">
                <a:sym typeface="+mn-lt"/>
              </a:rPr>
              <a:t>加速器</a:t>
            </a:r>
            <a:endParaRPr lang="en-US" altLang="zh-CN" sz="5400" b="1" spc="300" dirty="0">
              <a:sym typeface="+mn-lt"/>
            </a:endParaRPr>
          </a:p>
          <a:p>
            <a:pPr algn="ctr"/>
            <a:r>
              <a:rPr lang="zh-CN" altLang="en-US" sz="5400" b="1" spc="300" dirty="0">
                <a:sym typeface="+mn-lt"/>
              </a:rPr>
              <a:t>核心模块高效容错设计</a:t>
            </a:r>
          </a:p>
          <a:p>
            <a:pPr algn="ctr"/>
            <a:endParaRPr lang="en-US" altLang="zh-CN" sz="4000" dirty="0">
              <a:ln w="0"/>
              <a:cs typeface="+mn-ea"/>
              <a:sym typeface="+mn-lt"/>
            </a:endParaRPr>
          </a:p>
          <a:p>
            <a:pPr algn="ctr"/>
            <a:r>
              <a:rPr lang="zh-CN" altLang="en-US" sz="3200" dirty="0">
                <a:ln w="0"/>
                <a:cs typeface="+mn-ea"/>
                <a:sym typeface="+mn-lt"/>
              </a:rPr>
              <a:t>答辩人：史金昌</a:t>
            </a:r>
          </a:p>
        </p:txBody>
      </p:sp>
      <p:cxnSp>
        <p:nvCxnSpPr>
          <p:cNvPr id="56" name="直接连接符 55"/>
          <p:cNvCxnSpPr/>
          <p:nvPr/>
        </p:nvCxnSpPr>
        <p:spPr>
          <a:xfrm>
            <a:off x="1992313" y="5662567"/>
            <a:ext cx="8449689" cy="0"/>
          </a:xfrm>
          <a:prstGeom prst="line">
            <a:avLst/>
          </a:prstGeom>
          <a:ln w="3175">
            <a:solidFill>
              <a:srgbClr val="005D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/>
          <p:cNvCxnSpPr>
            <a:cxnSpLocks/>
          </p:cNvCxnSpPr>
          <p:nvPr/>
        </p:nvCxnSpPr>
        <p:spPr>
          <a:xfrm>
            <a:off x="6974958" y="1438797"/>
            <a:ext cx="3477142" cy="0"/>
          </a:xfrm>
          <a:prstGeom prst="line">
            <a:avLst/>
          </a:prstGeom>
          <a:ln w="3175">
            <a:solidFill>
              <a:srgbClr val="005D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/>
          <p:cNvCxnSpPr>
            <a:cxnSpLocks/>
          </p:cNvCxnSpPr>
          <p:nvPr/>
        </p:nvCxnSpPr>
        <p:spPr>
          <a:xfrm flipV="1">
            <a:off x="1992313" y="1438796"/>
            <a:ext cx="3100682" cy="1"/>
          </a:xfrm>
          <a:prstGeom prst="line">
            <a:avLst/>
          </a:prstGeom>
          <a:ln w="3175">
            <a:solidFill>
              <a:srgbClr val="005D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1359509" y="2496440"/>
            <a:ext cx="1510045" cy="1510045"/>
          </a:xfrm>
          <a:prstGeom prst="ellipse">
            <a:avLst/>
          </a:prstGeom>
          <a:noFill/>
          <a:ln w="3175">
            <a:solidFill>
              <a:srgbClr val="005D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2923045" y="2866741"/>
            <a:ext cx="824777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400" b="1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PE</a:t>
            </a:r>
            <a:r>
              <a:rPr lang="zh-CN" altLang="en-US" sz="4400" b="1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阵列容错设计及可靠性评估</a:t>
            </a:r>
          </a:p>
        </p:txBody>
      </p:sp>
      <p:grpSp>
        <p:nvGrpSpPr>
          <p:cNvPr id="5" name="组合 221"/>
          <p:cNvGrpSpPr/>
          <p:nvPr/>
        </p:nvGrpSpPr>
        <p:grpSpPr bwMode="auto">
          <a:xfrm>
            <a:off x="1640193" y="2924647"/>
            <a:ext cx="995683" cy="653629"/>
            <a:chOff x="165605" y="4160117"/>
            <a:chExt cx="962026" cy="631825"/>
          </a:xfrm>
          <a:solidFill>
            <a:srgbClr val="005D9D"/>
          </a:solidFill>
        </p:grpSpPr>
        <p:sp>
          <p:nvSpPr>
            <p:cNvPr id="6" name="Freeform 113"/>
            <p:cNvSpPr/>
            <p:nvPr/>
          </p:nvSpPr>
          <p:spPr bwMode="auto">
            <a:xfrm>
              <a:off x="171329" y="4674430"/>
              <a:ext cx="956844" cy="117404"/>
            </a:xfrm>
            <a:custGeom>
              <a:avLst/>
              <a:gdLst>
                <a:gd name="T0" fmla="*/ 145 w 255"/>
                <a:gd name="T1" fmla="*/ 26 h 31"/>
                <a:gd name="T2" fmla="*/ 145 w 255"/>
                <a:gd name="T3" fmla="*/ 22 h 31"/>
                <a:gd name="T4" fmla="*/ 253 w 255"/>
                <a:gd name="T5" fmla="*/ 22 h 31"/>
                <a:gd name="T6" fmla="*/ 251 w 255"/>
                <a:gd name="T7" fmla="*/ 17 h 31"/>
                <a:gd name="T8" fmla="*/ 157 w 255"/>
                <a:gd name="T9" fmla="*/ 17 h 31"/>
                <a:gd name="T10" fmla="*/ 157 w 255"/>
                <a:gd name="T11" fmla="*/ 12 h 31"/>
                <a:gd name="T12" fmla="*/ 248 w 255"/>
                <a:gd name="T13" fmla="*/ 12 h 31"/>
                <a:gd name="T14" fmla="*/ 193 w 255"/>
                <a:gd name="T15" fmla="*/ 2 h 31"/>
                <a:gd name="T16" fmla="*/ 136 w 255"/>
                <a:gd name="T17" fmla="*/ 13 h 31"/>
                <a:gd name="T18" fmla="*/ 136 w 255"/>
                <a:gd name="T19" fmla="*/ 17 h 31"/>
                <a:gd name="T20" fmla="*/ 127 w 255"/>
                <a:gd name="T21" fmla="*/ 17 h 31"/>
                <a:gd name="T22" fmla="*/ 119 w 255"/>
                <a:gd name="T23" fmla="*/ 17 h 31"/>
                <a:gd name="T24" fmla="*/ 119 w 255"/>
                <a:gd name="T25" fmla="*/ 14 h 31"/>
                <a:gd name="T26" fmla="*/ 61 w 255"/>
                <a:gd name="T27" fmla="*/ 0 h 31"/>
                <a:gd name="T28" fmla="*/ 6 w 255"/>
                <a:gd name="T29" fmla="*/ 10 h 31"/>
                <a:gd name="T30" fmla="*/ 97 w 255"/>
                <a:gd name="T31" fmla="*/ 10 h 31"/>
                <a:gd name="T32" fmla="*/ 97 w 255"/>
                <a:gd name="T33" fmla="*/ 14 h 31"/>
                <a:gd name="T34" fmla="*/ 2 w 255"/>
                <a:gd name="T35" fmla="*/ 14 h 31"/>
                <a:gd name="T36" fmla="*/ 2 w 255"/>
                <a:gd name="T37" fmla="*/ 19 h 31"/>
                <a:gd name="T38" fmla="*/ 109 w 255"/>
                <a:gd name="T39" fmla="*/ 19 h 31"/>
                <a:gd name="T40" fmla="*/ 109 w 255"/>
                <a:gd name="T41" fmla="*/ 24 h 31"/>
                <a:gd name="T42" fmla="*/ 1 w 255"/>
                <a:gd name="T43" fmla="*/ 24 h 31"/>
                <a:gd name="T44" fmla="*/ 0 w 255"/>
                <a:gd name="T45" fmla="*/ 31 h 31"/>
                <a:gd name="T46" fmla="*/ 255 w 255"/>
                <a:gd name="T47" fmla="*/ 31 h 31"/>
                <a:gd name="T48" fmla="*/ 254 w 255"/>
                <a:gd name="T49" fmla="*/ 26 h 31"/>
                <a:gd name="T50" fmla="*/ 145 w 255"/>
                <a:gd name="T51" fmla="*/ 26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55" h="31">
                  <a:moveTo>
                    <a:pt x="145" y="26"/>
                  </a:moveTo>
                  <a:cubicBezTo>
                    <a:pt x="145" y="22"/>
                    <a:pt x="145" y="22"/>
                    <a:pt x="145" y="22"/>
                  </a:cubicBezTo>
                  <a:cubicBezTo>
                    <a:pt x="253" y="22"/>
                    <a:pt x="253" y="22"/>
                    <a:pt x="253" y="22"/>
                  </a:cubicBezTo>
                  <a:cubicBezTo>
                    <a:pt x="251" y="17"/>
                    <a:pt x="251" y="17"/>
                    <a:pt x="251" y="17"/>
                  </a:cubicBezTo>
                  <a:cubicBezTo>
                    <a:pt x="157" y="17"/>
                    <a:pt x="157" y="17"/>
                    <a:pt x="157" y="17"/>
                  </a:cubicBezTo>
                  <a:cubicBezTo>
                    <a:pt x="157" y="12"/>
                    <a:pt x="157" y="12"/>
                    <a:pt x="157" y="12"/>
                  </a:cubicBezTo>
                  <a:cubicBezTo>
                    <a:pt x="248" y="12"/>
                    <a:pt x="248" y="12"/>
                    <a:pt x="248" y="12"/>
                  </a:cubicBezTo>
                  <a:cubicBezTo>
                    <a:pt x="242" y="8"/>
                    <a:pt x="223" y="2"/>
                    <a:pt x="193" y="2"/>
                  </a:cubicBezTo>
                  <a:cubicBezTo>
                    <a:pt x="163" y="2"/>
                    <a:pt x="142" y="8"/>
                    <a:pt x="136" y="13"/>
                  </a:cubicBezTo>
                  <a:cubicBezTo>
                    <a:pt x="136" y="17"/>
                    <a:pt x="136" y="17"/>
                    <a:pt x="136" y="17"/>
                  </a:cubicBezTo>
                  <a:cubicBezTo>
                    <a:pt x="127" y="17"/>
                    <a:pt x="127" y="17"/>
                    <a:pt x="127" y="17"/>
                  </a:cubicBezTo>
                  <a:cubicBezTo>
                    <a:pt x="119" y="17"/>
                    <a:pt x="119" y="17"/>
                    <a:pt x="119" y="17"/>
                  </a:cubicBezTo>
                  <a:cubicBezTo>
                    <a:pt x="119" y="14"/>
                    <a:pt x="119" y="14"/>
                    <a:pt x="119" y="14"/>
                  </a:cubicBezTo>
                  <a:cubicBezTo>
                    <a:pt x="119" y="9"/>
                    <a:pt x="99" y="0"/>
                    <a:pt x="61" y="0"/>
                  </a:cubicBezTo>
                  <a:cubicBezTo>
                    <a:pt x="33" y="0"/>
                    <a:pt x="14" y="5"/>
                    <a:pt x="6" y="10"/>
                  </a:cubicBezTo>
                  <a:cubicBezTo>
                    <a:pt x="97" y="10"/>
                    <a:pt x="97" y="10"/>
                    <a:pt x="97" y="10"/>
                  </a:cubicBezTo>
                  <a:cubicBezTo>
                    <a:pt x="97" y="14"/>
                    <a:pt x="97" y="14"/>
                    <a:pt x="97" y="14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109" y="19"/>
                    <a:pt x="109" y="19"/>
                    <a:pt x="109" y="19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255" y="31"/>
                    <a:pt x="255" y="31"/>
                    <a:pt x="255" y="31"/>
                  </a:cubicBezTo>
                  <a:cubicBezTo>
                    <a:pt x="254" y="26"/>
                    <a:pt x="254" y="26"/>
                    <a:pt x="254" y="26"/>
                  </a:cubicBezTo>
                  <a:lnTo>
                    <a:pt x="145" y="2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7" name="Freeform 114"/>
            <p:cNvSpPr>
              <a:spLocks noEditPoints="1"/>
            </p:cNvSpPr>
            <p:nvPr/>
          </p:nvSpPr>
          <p:spPr bwMode="auto">
            <a:xfrm>
              <a:off x="165311" y="4159666"/>
              <a:ext cx="466385" cy="568950"/>
            </a:xfrm>
            <a:custGeom>
              <a:avLst/>
              <a:gdLst>
                <a:gd name="T0" fmla="*/ 62 w 124"/>
                <a:gd name="T1" fmla="*/ 134 h 151"/>
                <a:gd name="T2" fmla="*/ 124 w 124"/>
                <a:gd name="T3" fmla="*/ 151 h 151"/>
                <a:gd name="T4" fmla="*/ 124 w 124"/>
                <a:gd name="T5" fmla="*/ 151 h 151"/>
                <a:gd name="T6" fmla="*/ 124 w 124"/>
                <a:gd name="T7" fmla="*/ 17 h 151"/>
                <a:gd name="T8" fmla="*/ 124 w 124"/>
                <a:gd name="T9" fmla="*/ 17 h 151"/>
                <a:gd name="T10" fmla="*/ 62 w 124"/>
                <a:gd name="T11" fmla="*/ 0 h 151"/>
                <a:gd name="T12" fmla="*/ 1 w 124"/>
                <a:gd name="T13" fmla="*/ 17 h 151"/>
                <a:gd name="T14" fmla="*/ 0 w 124"/>
                <a:gd name="T15" fmla="*/ 17 h 151"/>
                <a:gd name="T16" fmla="*/ 0 w 124"/>
                <a:gd name="T17" fmla="*/ 149 h 151"/>
                <a:gd name="T18" fmla="*/ 62 w 124"/>
                <a:gd name="T19" fmla="*/ 134 h 151"/>
                <a:gd name="T20" fmla="*/ 111 w 124"/>
                <a:gd name="T21" fmla="*/ 75 h 151"/>
                <a:gd name="T22" fmla="*/ 61 w 124"/>
                <a:gd name="T23" fmla="*/ 67 h 151"/>
                <a:gd name="T24" fmla="*/ 12 w 124"/>
                <a:gd name="T25" fmla="*/ 75 h 151"/>
                <a:gd name="T26" fmla="*/ 12 w 124"/>
                <a:gd name="T27" fmla="*/ 69 h 151"/>
                <a:gd name="T28" fmla="*/ 61 w 124"/>
                <a:gd name="T29" fmla="*/ 61 h 151"/>
                <a:gd name="T30" fmla="*/ 111 w 124"/>
                <a:gd name="T31" fmla="*/ 69 h 151"/>
                <a:gd name="T32" fmla="*/ 111 w 124"/>
                <a:gd name="T33" fmla="*/ 75 h 151"/>
                <a:gd name="T34" fmla="*/ 12 w 124"/>
                <a:gd name="T35" fmla="*/ 31 h 151"/>
                <a:gd name="T36" fmla="*/ 61 w 124"/>
                <a:gd name="T37" fmla="*/ 23 h 151"/>
                <a:gd name="T38" fmla="*/ 111 w 124"/>
                <a:gd name="T39" fmla="*/ 31 h 151"/>
                <a:gd name="T40" fmla="*/ 111 w 124"/>
                <a:gd name="T41" fmla="*/ 37 h 151"/>
                <a:gd name="T42" fmla="*/ 61 w 124"/>
                <a:gd name="T43" fmla="*/ 29 h 151"/>
                <a:gd name="T44" fmla="*/ 12 w 124"/>
                <a:gd name="T45" fmla="*/ 37 h 151"/>
                <a:gd name="T46" fmla="*/ 12 w 124"/>
                <a:gd name="T47" fmla="*/ 31 h 151"/>
                <a:gd name="T48" fmla="*/ 12 w 124"/>
                <a:gd name="T49" fmla="*/ 50 h 151"/>
                <a:gd name="T50" fmla="*/ 61 w 124"/>
                <a:gd name="T51" fmla="*/ 43 h 151"/>
                <a:gd name="T52" fmla="*/ 111 w 124"/>
                <a:gd name="T53" fmla="*/ 50 h 151"/>
                <a:gd name="T54" fmla="*/ 111 w 124"/>
                <a:gd name="T55" fmla="*/ 56 h 151"/>
                <a:gd name="T56" fmla="*/ 61 w 124"/>
                <a:gd name="T57" fmla="*/ 49 h 151"/>
                <a:gd name="T58" fmla="*/ 12 w 124"/>
                <a:gd name="T59" fmla="*/ 56 h 151"/>
                <a:gd name="T60" fmla="*/ 12 w 124"/>
                <a:gd name="T61" fmla="*/ 50 h 151"/>
                <a:gd name="T62" fmla="*/ 12 w 124"/>
                <a:gd name="T63" fmla="*/ 88 h 151"/>
                <a:gd name="T64" fmla="*/ 61 w 124"/>
                <a:gd name="T65" fmla="*/ 80 h 151"/>
                <a:gd name="T66" fmla="*/ 111 w 124"/>
                <a:gd name="T67" fmla="*/ 88 h 151"/>
                <a:gd name="T68" fmla="*/ 111 w 124"/>
                <a:gd name="T69" fmla="*/ 94 h 151"/>
                <a:gd name="T70" fmla="*/ 61 w 124"/>
                <a:gd name="T71" fmla="*/ 87 h 151"/>
                <a:gd name="T72" fmla="*/ 12 w 124"/>
                <a:gd name="T73" fmla="*/ 94 h 151"/>
                <a:gd name="T74" fmla="*/ 12 w 124"/>
                <a:gd name="T75" fmla="*/ 88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24" h="151">
                  <a:moveTo>
                    <a:pt x="62" y="134"/>
                  </a:moveTo>
                  <a:cubicBezTo>
                    <a:pt x="96" y="134"/>
                    <a:pt x="124" y="141"/>
                    <a:pt x="124" y="151"/>
                  </a:cubicBezTo>
                  <a:cubicBezTo>
                    <a:pt x="124" y="151"/>
                    <a:pt x="124" y="151"/>
                    <a:pt x="124" y="151"/>
                  </a:cubicBezTo>
                  <a:cubicBezTo>
                    <a:pt x="124" y="17"/>
                    <a:pt x="124" y="17"/>
                    <a:pt x="124" y="17"/>
                  </a:cubicBezTo>
                  <a:cubicBezTo>
                    <a:pt x="124" y="17"/>
                    <a:pt x="124" y="17"/>
                    <a:pt x="124" y="17"/>
                  </a:cubicBezTo>
                  <a:cubicBezTo>
                    <a:pt x="122" y="8"/>
                    <a:pt x="95" y="0"/>
                    <a:pt x="62" y="0"/>
                  </a:cubicBezTo>
                  <a:cubicBezTo>
                    <a:pt x="29" y="0"/>
                    <a:pt x="2" y="8"/>
                    <a:pt x="1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4" y="140"/>
                    <a:pt x="30" y="134"/>
                    <a:pt x="62" y="134"/>
                  </a:cubicBezTo>
                  <a:close/>
                  <a:moveTo>
                    <a:pt x="111" y="75"/>
                  </a:moveTo>
                  <a:cubicBezTo>
                    <a:pt x="103" y="71"/>
                    <a:pt x="86" y="67"/>
                    <a:pt x="61" y="67"/>
                  </a:cubicBezTo>
                  <a:cubicBezTo>
                    <a:pt x="37" y="67"/>
                    <a:pt x="20" y="71"/>
                    <a:pt x="12" y="75"/>
                  </a:cubicBezTo>
                  <a:cubicBezTo>
                    <a:pt x="12" y="69"/>
                    <a:pt x="12" y="69"/>
                    <a:pt x="12" y="69"/>
                  </a:cubicBezTo>
                  <a:cubicBezTo>
                    <a:pt x="17" y="66"/>
                    <a:pt x="35" y="61"/>
                    <a:pt x="61" y="61"/>
                  </a:cubicBezTo>
                  <a:cubicBezTo>
                    <a:pt x="88" y="61"/>
                    <a:pt x="105" y="66"/>
                    <a:pt x="111" y="69"/>
                  </a:cubicBezTo>
                  <a:lnTo>
                    <a:pt x="111" y="75"/>
                  </a:lnTo>
                  <a:close/>
                  <a:moveTo>
                    <a:pt x="12" y="31"/>
                  </a:moveTo>
                  <a:cubicBezTo>
                    <a:pt x="17" y="28"/>
                    <a:pt x="35" y="23"/>
                    <a:pt x="61" y="23"/>
                  </a:cubicBezTo>
                  <a:cubicBezTo>
                    <a:pt x="88" y="23"/>
                    <a:pt x="105" y="28"/>
                    <a:pt x="111" y="31"/>
                  </a:cubicBezTo>
                  <a:cubicBezTo>
                    <a:pt x="111" y="37"/>
                    <a:pt x="111" y="37"/>
                    <a:pt x="111" y="37"/>
                  </a:cubicBezTo>
                  <a:cubicBezTo>
                    <a:pt x="103" y="33"/>
                    <a:pt x="86" y="29"/>
                    <a:pt x="61" y="29"/>
                  </a:cubicBezTo>
                  <a:cubicBezTo>
                    <a:pt x="37" y="29"/>
                    <a:pt x="20" y="33"/>
                    <a:pt x="12" y="37"/>
                  </a:cubicBezTo>
                  <a:lnTo>
                    <a:pt x="12" y="31"/>
                  </a:lnTo>
                  <a:close/>
                  <a:moveTo>
                    <a:pt x="12" y="50"/>
                  </a:moveTo>
                  <a:cubicBezTo>
                    <a:pt x="17" y="48"/>
                    <a:pt x="34" y="43"/>
                    <a:pt x="61" y="43"/>
                  </a:cubicBezTo>
                  <a:cubicBezTo>
                    <a:pt x="88" y="43"/>
                    <a:pt x="105" y="48"/>
                    <a:pt x="111" y="50"/>
                  </a:cubicBezTo>
                  <a:cubicBezTo>
                    <a:pt x="111" y="56"/>
                    <a:pt x="111" y="56"/>
                    <a:pt x="111" y="56"/>
                  </a:cubicBezTo>
                  <a:cubicBezTo>
                    <a:pt x="103" y="53"/>
                    <a:pt x="86" y="49"/>
                    <a:pt x="61" y="49"/>
                  </a:cubicBezTo>
                  <a:cubicBezTo>
                    <a:pt x="37" y="49"/>
                    <a:pt x="20" y="53"/>
                    <a:pt x="12" y="56"/>
                  </a:cubicBezTo>
                  <a:lnTo>
                    <a:pt x="12" y="50"/>
                  </a:lnTo>
                  <a:close/>
                  <a:moveTo>
                    <a:pt x="12" y="88"/>
                  </a:moveTo>
                  <a:cubicBezTo>
                    <a:pt x="17" y="85"/>
                    <a:pt x="34" y="80"/>
                    <a:pt x="61" y="80"/>
                  </a:cubicBezTo>
                  <a:cubicBezTo>
                    <a:pt x="88" y="80"/>
                    <a:pt x="105" y="85"/>
                    <a:pt x="111" y="88"/>
                  </a:cubicBezTo>
                  <a:cubicBezTo>
                    <a:pt x="111" y="94"/>
                    <a:pt x="111" y="94"/>
                    <a:pt x="111" y="94"/>
                  </a:cubicBezTo>
                  <a:cubicBezTo>
                    <a:pt x="103" y="91"/>
                    <a:pt x="86" y="87"/>
                    <a:pt x="61" y="87"/>
                  </a:cubicBezTo>
                  <a:cubicBezTo>
                    <a:pt x="37" y="87"/>
                    <a:pt x="20" y="91"/>
                    <a:pt x="12" y="94"/>
                  </a:cubicBezTo>
                  <a:lnTo>
                    <a:pt x="12" y="8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8" name="Freeform 115"/>
            <p:cNvSpPr/>
            <p:nvPr/>
          </p:nvSpPr>
          <p:spPr bwMode="auto">
            <a:xfrm>
              <a:off x="926573" y="4237934"/>
              <a:ext cx="132394" cy="135464"/>
            </a:xfrm>
            <a:custGeom>
              <a:avLst/>
              <a:gdLst>
                <a:gd name="T0" fmla="*/ 35 w 35"/>
                <a:gd name="T1" fmla="*/ 36 h 36"/>
                <a:gd name="T2" fmla="*/ 35 w 35"/>
                <a:gd name="T3" fmla="*/ 6 h 36"/>
                <a:gd name="T4" fmla="*/ 0 w 35"/>
                <a:gd name="T5" fmla="*/ 0 h 36"/>
                <a:gd name="T6" fmla="*/ 0 w 35"/>
                <a:gd name="T7" fmla="*/ 31 h 36"/>
                <a:gd name="T8" fmla="*/ 35 w 35"/>
                <a:gd name="T9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36">
                  <a:moveTo>
                    <a:pt x="35" y="36"/>
                  </a:moveTo>
                  <a:cubicBezTo>
                    <a:pt x="35" y="6"/>
                    <a:pt x="35" y="6"/>
                    <a:pt x="35" y="6"/>
                  </a:cubicBezTo>
                  <a:cubicBezTo>
                    <a:pt x="29" y="4"/>
                    <a:pt x="17" y="1"/>
                    <a:pt x="0" y="0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15" y="32"/>
                    <a:pt x="26" y="34"/>
                    <a:pt x="35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9" name="Freeform 116"/>
            <p:cNvSpPr>
              <a:spLocks noEditPoints="1"/>
            </p:cNvSpPr>
            <p:nvPr/>
          </p:nvSpPr>
          <p:spPr bwMode="auto">
            <a:xfrm>
              <a:off x="661786" y="4168696"/>
              <a:ext cx="466387" cy="568952"/>
            </a:xfrm>
            <a:custGeom>
              <a:avLst/>
              <a:gdLst>
                <a:gd name="T0" fmla="*/ 124 w 124"/>
                <a:gd name="T1" fmla="*/ 17 h 151"/>
                <a:gd name="T2" fmla="*/ 62 w 124"/>
                <a:gd name="T3" fmla="*/ 0 h 151"/>
                <a:gd name="T4" fmla="*/ 1 w 124"/>
                <a:gd name="T5" fmla="*/ 17 h 151"/>
                <a:gd name="T6" fmla="*/ 0 w 124"/>
                <a:gd name="T7" fmla="*/ 17 h 151"/>
                <a:gd name="T8" fmla="*/ 0 w 124"/>
                <a:gd name="T9" fmla="*/ 148 h 151"/>
                <a:gd name="T10" fmla="*/ 62 w 124"/>
                <a:gd name="T11" fmla="*/ 133 h 151"/>
                <a:gd name="T12" fmla="*/ 124 w 124"/>
                <a:gd name="T13" fmla="*/ 151 h 151"/>
                <a:gd name="T14" fmla="*/ 124 w 124"/>
                <a:gd name="T15" fmla="*/ 151 h 151"/>
                <a:gd name="T16" fmla="*/ 124 w 124"/>
                <a:gd name="T17" fmla="*/ 17 h 151"/>
                <a:gd name="T18" fmla="*/ 112 w 124"/>
                <a:gd name="T19" fmla="*/ 76 h 151"/>
                <a:gd name="T20" fmla="*/ 112 w 124"/>
                <a:gd name="T21" fmla="*/ 82 h 151"/>
                <a:gd name="T22" fmla="*/ 62 w 124"/>
                <a:gd name="T23" fmla="*/ 74 h 151"/>
                <a:gd name="T24" fmla="*/ 13 w 124"/>
                <a:gd name="T25" fmla="*/ 82 h 151"/>
                <a:gd name="T26" fmla="*/ 13 w 124"/>
                <a:gd name="T27" fmla="*/ 76 h 151"/>
                <a:gd name="T28" fmla="*/ 62 w 124"/>
                <a:gd name="T29" fmla="*/ 68 h 151"/>
                <a:gd name="T30" fmla="*/ 112 w 124"/>
                <a:gd name="T31" fmla="*/ 76 h 151"/>
                <a:gd name="T32" fmla="*/ 13 w 124"/>
                <a:gd name="T33" fmla="*/ 30 h 151"/>
                <a:gd name="T34" fmla="*/ 55 w 124"/>
                <a:gd name="T35" fmla="*/ 22 h 151"/>
                <a:gd name="T36" fmla="*/ 55 w 124"/>
                <a:gd name="T37" fmla="*/ 28 h 151"/>
                <a:gd name="T38" fmla="*/ 13 w 124"/>
                <a:gd name="T39" fmla="*/ 36 h 151"/>
                <a:gd name="T40" fmla="*/ 13 w 124"/>
                <a:gd name="T41" fmla="*/ 30 h 151"/>
                <a:gd name="T42" fmla="*/ 13 w 124"/>
                <a:gd name="T43" fmla="*/ 49 h 151"/>
                <a:gd name="T44" fmla="*/ 55 w 124"/>
                <a:gd name="T45" fmla="*/ 42 h 151"/>
                <a:gd name="T46" fmla="*/ 55 w 124"/>
                <a:gd name="T47" fmla="*/ 48 h 151"/>
                <a:gd name="T48" fmla="*/ 13 w 124"/>
                <a:gd name="T49" fmla="*/ 55 h 151"/>
                <a:gd name="T50" fmla="*/ 13 w 124"/>
                <a:gd name="T51" fmla="*/ 49 h 151"/>
                <a:gd name="T52" fmla="*/ 112 w 124"/>
                <a:gd name="T53" fmla="*/ 119 h 151"/>
                <a:gd name="T54" fmla="*/ 62 w 124"/>
                <a:gd name="T55" fmla="*/ 112 h 151"/>
                <a:gd name="T56" fmla="*/ 13 w 124"/>
                <a:gd name="T57" fmla="*/ 119 h 151"/>
                <a:gd name="T58" fmla="*/ 13 w 124"/>
                <a:gd name="T59" fmla="*/ 114 h 151"/>
                <a:gd name="T60" fmla="*/ 62 w 124"/>
                <a:gd name="T61" fmla="*/ 106 h 151"/>
                <a:gd name="T62" fmla="*/ 112 w 124"/>
                <a:gd name="T63" fmla="*/ 114 h 151"/>
                <a:gd name="T64" fmla="*/ 112 w 124"/>
                <a:gd name="T65" fmla="*/ 119 h 151"/>
                <a:gd name="T66" fmla="*/ 112 w 124"/>
                <a:gd name="T67" fmla="*/ 100 h 151"/>
                <a:gd name="T68" fmla="*/ 62 w 124"/>
                <a:gd name="T69" fmla="*/ 92 h 151"/>
                <a:gd name="T70" fmla="*/ 13 w 124"/>
                <a:gd name="T71" fmla="*/ 100 h 151"/>
                <a:gd name="T72" fmla="*/ 13 w 124"/>
                <a:gd name="T73" fmla="*/ 94 h 151"/>
                <a:gd name="T74" fmla="*/ 62 w 124"/>
                <a:gd name="T75" fmla="*/ 86 h 151"/>
                <a:gd name="T76" fmla="*/ 112 w 124"/>
                <a:gd name="T77" fmla="*/ 94 h 151"/>
                <a:gd name="T78" fmla="*/ 112 w 124"/>
                <a:gd name="T79" fmla="*/ 100 h 151"/>
                <a:gd name="T80" fmla="*/ 112 w 124"/>
                <a:gd name="T81" fmla="*/ 65 h 151"/>
                <a:gd name="T82" fmla="*/ 65 w 124"/>
                <a:gd name="T83" fmla="*/ 57 h 151"/>
                <a:gd name="T84" fmla="*/ 65 w 124"/>
                <a:gd name="T85" fmla="*/ 12 h 151"/>
                <a:gd name="T86" fmla="*/ 112 w 124"/>
                <a:gd name="T87" fmla="*/ 21 h 151"/>
                <a:gd name="T88" fmla="*/ 112 w 124"/>
                <a:gd name="T89" fmla="*/ 65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24" h="151">
                  <a:moveTo>
                    <a:pt x="124" y="17"/>
                  </a:moveTo>
                  <a:cubicBezTo>
                    <a:pt x="123" y="7"/>
                    <a:pt x="96" y="0"/>
                    <a:pt x="62" y="0"/>
                  </a:cubicBezTo>
                  <a:cubicBezTo>
                    <a:pt x="29" y="0"/>
                    <a:pt x="2" y="7"/>
                    <a:pt x="1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4" y="140"/>
                    <a:pt x="30" y="133"/>
                    <a:pt x="62" y="133"/>
                  </a:cubicBezTo>
                  <a:cubicBezTo>
                    <a:pt x="96" y="133"/>
                    <a:pt x="124" y="141"/>
                    <a:pt x="124" y="151"/>
                  </a:cubicBezTo>
                  <a:cubicBezTo>
                    <a:pt x="124" y="151"/>
                    <a:pt x="124" y="151"/>
                    <a:pt x="124" y="151"/>
                  </a:cubicBezTo>
                  <a:cubicBezTo>
                    <a:pt x="124" y="17"/>
                    <a:pt x="124" y="17"/>
                    <a:pt x="124" y="17"/>
                  </a:cubicBezTo>
                  <a:close/>
                  <a:moveTo>
                    <a:pt x="112" y="76"/>
                  </a:moveTo>
                  <a:cubicBezTo>
                    <a:pt x="112" y="82"/>
                    <a:pt x="112" y="82"/>
                    <a:pt x="112" y="82"/>
                  </a:cubicBezTo>
                  <a:cubicBezTo>
                    <a:pt x="104" y="78"/>
                    <a:pt x="87" y="74"/>
                    <a:pt x="62" y="74"/>
                  </a:cubicBezTo>
                  <a:cubicBezTo>
                    <a:pt x="38" y="74"/>
                    <a:pt x="21" y="78"/>
                    <a:pt x="13" y="82"/>
                  </a:cubicBezTo>
                  <a:cubicBezTo>
                    <a:pt x="13" y="76"/>
                    <a:pt x="13" y="76"/>
                    <a:pt x="13" y="76"/>
                  </a:cubicBezTo>
                  <a:cubicBezTo>
                    <a:pt x="18" y="73"/>
                    <a:pt x="35" y="68"/>
                    <a:pt x="62" y="68"/>
                  </a:cubicBezTo>
                  <a:cubicBezTo>
                    <a:pt x="89" y="68"/>
                    <a:pt x="106" y="73"/>
                    <a:pt x="112" y="76"/>
                  </a:cubicBezTo>
                  <a:close/>
                  <a:moveTo>
                    <a:pt x="13" y="30"/>
                  </a:moveTo>
                  <a:cubicBezTo>
                    <a:pt x="18" y="27"/>
                    <a:pt x="32" y="23"/>
                    <a:pt x="55" y="22"/>
                  </a:cubicBezTo>
                  <a:cubicBezTo>
                    <a:pt x="55" y="28"/>
                    <a:pt x="55" y="28"/>
                    <a:pt x="55" y="28"/>
                  </a:cubicBezTo>
                  <a:cubicBezTo>
                    <a:pt x="34" y="29"/>
                    <a:pt x="20" y="33"/>
                    <a:pt x="13" y="36"/>
                  </a:cubicBezTo>
                  <a:lnTo>
                    <a:pt x="13" y="30"/>
                  </a:lnTo>
                  <a:close/>
                  <a:moveTo>
                    <a:pt x="13" y="49"/>
                  </a:moveTo>
                  <a:cubicBezTo>
                    <a:pt x="18" y="47"/>
                    <a:pt x="32" y="42"/>
                    <a:pt x="55" y="42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34" y="49"/>
                    <a:pt x="20" y="52"/>
                    <a:pt x="13" y="55"/>
                  </a:cubicBezTo>
                  <a:lnTo>
                    <a:pt x="13" y="49"/>
                  </a:lnTo>
                  <a:close/>
                  <a:moveTo>
                    <a:pt x="112" y="119"/>
                  </a:moveTo>
                  <a:cubicBezTo>
                    <a:pt x="104" y="116"/>
                    <a:pt x="87" y="112"/>
                    <a:pt x="62" y="112"/>
                  </a:cubicBezTo>
                  <a:cubicBezTo>
                    <a:pt x="38" y="112"/>
                    <a:pt x="21" y="116"/>
                    <a:pt x="13" y="119"/>
                  </a:cubicBezTo>
                  <a:cubicBezTo>
                    <a:pt x="13" y="114"/>
                    <a:pt x="13" y="114"/>
                    <a:pt x="13" y="114"/>
                  </a:cubicBezTo>
                  <a:cubicBezTo>
                    <a:pt x="18" y="111"/>
                    <a:pt x="35" y="106"/>
                    <a:pt x="62" y="106"/>
                  </a:cubicBezTo>
                  <a:cubicBezTo>
                    <a:pt x="89" y="106"/>
                    <a:pt x="106" y="111"/>
                    <a:pt x="112" y="114"/>
                  </a:cubicBezTo>
                  <a:lnTo>
                    <a:pt x="112" y="119"/>
                  </a:lnTo>
                  <a:close/>
                  <a:moveTo>
                    <a:pt x="112" y="100"/>
                  </a:moveTo>
                  <a:cubicBezTo>
                    <a:pt x="104" y="97"/>
                    <a:pt x="87" y="92"/>
                    <a:pt x="62" y="92"/>
                  </a:cubicBezTo>
                  <a:cubicBezTo>
                    <a:pt x="38" y="92"/>
                    <a:pt x="21" y="97"/>
                    <a:pt x="13" y="100"/>
                  </a:cubicBezTo>
                  <a:cubicBezTo>
                    <a:pt x="13" y="94"/>
                    <a:pt x="13" y="94"/>
                    <a:pt x="13" y="94"/>
                  </a:cubicBezTo>
                  <a:cubicBezTo>
                    <a:pt x="18" y="91"/>
                    <a:pt x="36" y="86"/>
                    <a:pt x="62" y="86"/>
                  </a:cubicBezTo>
                  <a:cubicBezTo>
                    <a:pt x="89" y="86"/>
                    <a:pt x="106" y="91"/>
                    <a:pt x="112" y="94"/>
                  </a:cubicBezTo>
                  <a:lnTo>
                    <a:pt x="112" y="100"/>
                  </a:lnTo>
                  <a:close/>
                  <a:moveTo>
                    <a:pt x="112" y="65"/>
                  </a:moveTo>
                  <a:cubicBezTo>
                    <a:pt x="106" y="62"/>
                    <a:pt x="90" y="57"/>
                    <a:pt x="65" y="57"/>
                  </a:cubicBezTo>
                  <a:cubicBezTo>
                    <a:pt x="65" y="12"/>
                    <a:pt x="65" y="12"/>
                    <a:pt x="65" y="12"/>
                  </a:cubicBezTo>
                  <a:cubicBezTo>
                    <a:pt x="90" y="13"/>
                    <a:pt x="107" y="18"/>
                    <a:pt x="112" y="21"/>
                  </a:cubicBezTo>
                  <a:lnTo>
                    <a:pt x="112" y="6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</a:endParaRPr>
            </a:p>
          </p:txBody>
        </p:sp>
      </p:grpSp>
      <p:sp>
        <p:nvSpPr>
          <p:cNvPr id="10" name="灯片编号占位符 2">
            <a:extLst>
              <a:ext uri="{FF2B5EF4-FFF2-40B4-BE49-F238E27FC236}">
                <a16:creationId xmlns:a16="http://schemas.microsoft.com/office/drawing/2014/main" id="{DCD80523-1685-4C2A-B991-55C79BD37D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64709" y="6492875"/>
            <a:ext cx="2844800" cy="365125"/>
          </a:xfrm>
        </p:spPr>
        <p:txBody>
          <a:bodyPr/>
          <a:lstStyle/>
          <a:p>
            <a:pPr algn="ctr" defTabSz="1219170"/>
            <a:fld id="{0C913308-F349-4B6D-A68A-DD1791B4A57B}" type="slidenum">
              <a:rPr lang="zh-CN" altLang="en-US">
                <a:latin typeface="Arial"/>
                <a:ea typeface="SimSun"/>
              </a:rPr>
              <a:pPr algn="ctr" defTabSz="1219170"/>
              <a:t>10</a:t>
            </a:fld>
            <a:endParaRPr lang="zh-CN" altLang="en-US" dirty="0">
              <a:latin typeface="Arial"/>
              <a:ea typeface="SimSun"/>
            </a:endParaRPr>
          </a:p>
        </p:txBody>
      </p:sp>
    </p:spTree>
    <p:extLst>
      <p:ext uri="{BB962C8B-B14F-4D97-AF65-F5344CB8AC3E}">
        <p14:creationId xmlns:p14="http://schemas.microsoft.com/office/powerpoint/2010/main" val="1775554514"/>
      </p:ext>
    </p:extLst>
  </p:cSld>
  <p:clrMapOvr>
    <a:masterClrMapping/>
  </p:clrMapOvr>
  <p:transition spd="med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967740" y="409219"/>
            <a:ext cx="2894995" cy="0"/>
          </a:xfrm>
          <a:prstGeom prst="line">
            <a:avLst/>
          </a:prstGeom>
          <a:ln w="3175">
            <a:solidFill>
              <a:srgbClr val="005D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 flipH="1">
            <a:off x="8329569" y="409219"/>
            <a:ext cx="2903580" cy="0"/>
          </a:xfrm>
          <a:prstGeom prst="line">
            <a:avLst/>
          </a:prstGeom>
          <a:ln w="3175">
            <a:solidFill>
              <a:srgbClr val="005D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3964911" y="124172"/>
            <a:ext cx="43091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b="1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DPU</a:t>
            </a:r>
            <a:r>
              <a:rPr lang="zh-CN" altLang="en-US" sz="3200" b="1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可靠性评估流程</a:t>
            </a:r>
            <a:endParaRPr lang="en-US" altLang="zh-CN" sz="3200" b="1" spc="3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8" name="灯片编号占位符 2">
            <a:extLst>
              <a:ext uri="{FF2B5EF4-FFF2-40B4-BE49-F238E27FC236}">
                <a16:creationId xmlns:a16="http://schemas.microsoft.com/office/drawing/2014/main" id="{CF02A773-DBBB-4996-9719-818B9E75AD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64709" y="6492875"/>
            <a:ext cx="2844800" cy="365125"/>
          </a:xfrm>
        </p:spPr>
        <p:txBody>
          <a:bodyPr/>
          <a:lstStyle/>
          <a:p>
            <a:pPr algn="ctr" defTabSz="1219170"/>
            <a:fld id="{0C913308-F349-4B6D-A68A-DD1791B4A57B}" type="slidenum">
              <a:rPr lang="zh-CN" altLang="en-US">
                <a:latin typeface="Arial"/>
                <a:ea typeface="SimSun"/>
              </a:rPr>
              <a:pPr algn="ctr" defTabSz="1219170"/>
              <a:t>11</a:t>
            </a:fld>
            <a:endParaRPr lang="zh-CN" altLang="en-US" dirty="0">
              <a:latin typeface="Arial"/>
              <a:ea typeface="SimSun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616D2991-0D5D-F863-3FE1-C1D910EFEFC8}"/>
              </a:ext>
            </a:extLst>
          </p:cNvPr>
          <p:cNvSpPr txBox="1"/>
          <p:nvPr/>
        </p:nvSpPr>
        <p:spPr>
          <a:xfrm>
            <a:off x="1185557" y="1599582"/>
            <a:ext cx="9867899" cy="38254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spcAft>
                <a:spcPts val="1200"/>
              </a:spcAft>
              <a:buFont typeface="+mj-lt"/>
              <a:buAutoNum type="arabicPeriod"/>
            </a:pPr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在</a:t>
            </a:r>
            <a:r>
              <a:rPr lang="zh-CN" altLang="zh-CN" sz="18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无故障情况</a:t>
            </a:r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下，测量</a:t>
            </a:r>
            <a:r>
              <a:rPr lang="en-US" altLang="zh-CN" sz="18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VGG16</a:t>
            </a:r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模型在</a:t>
            </a:r>
            <a:r>
              <a:rPr lang="en-US" altLang="zh-CN" sz="18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CIFAR-10</a:t>
            </a:r>
            <a:r>
              <a:rPr lang="zh-CN" altLang="zh-CN" sz="18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数据集</a:t>
            </a:r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上的准确率，结果为</a:t>
            </a:r>
            <a:r>
              <a:rPr lang="en-US" altLang="zh-CN" sz="18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93.89%</a:t>
            </a:r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。同时记录下参考输入图像在</a:t>
            </a:r>
            <a:r>
              <a:rPr lang="zh-CN" altLang="zh-CN" sz="18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所有层的特征图</a:t>
            </a:r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，作为后续比较的基准。</a:t>
            </a:r>
          </a:p>
          <a:p>
            <a:pPr marL="342900" indent="-342900" algn="just">
              <a:lnSpc>
                <a:spcPct val="150000"/>
              </a:lnSpc>
              <a:spcAft>
                <a:spcPts val="1200"/>
              </a:spcAft>
              <a:buFont typeface="+mj-lt"/>
              <a:buAutoNum type="arabicPeriod"/>
            </a:pPr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将</a:t>
            </a:r>
            <a:r>
              <a:rPr lang="zh-CN" altLang="en-US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待测模块</a:t>
            </a:r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放置在可重配置区域</a:t>
            </a:r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Pblock</a:t>
            </a:r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中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，</a:t>
            </a:r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使用</a:t>
            </a:r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Vivado</a:t>
            </a:r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工具生成相应的</a:t>
            </a:r>
            <a:r>
              <a:rPr lang="zh-CN" altLang="en-US" sz="18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故障注入字典</a:t>
            </a:r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，其中包含</a:t>
            </a:r>
            <a:r>
              <a:rPr lang="zh-CN" altLang="en-US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待测模块</a:t>
            </a:r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的</a:t>
            </a:r>
            <a:r>
              <a:rPr lang="en-US" altLang="zh-CN" sz="18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Essential bits</a:t>
            </a:r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列表及每个</a:t>
            </a:r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Essential bit</a:t>
            </a:r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的线性帧地址。</a:t>
            </a:r>
          </a:p>
          <a:p>
            <a:pPr marL="342900" indent="-342900" algn="just">
              <a:lnSpc>
                <a:spcPct val="150000"/>
              </a:lnSpc>
              <a:spcAft>
                <a:spcPts val="1200"/>
              </a:spcAft>
              <a:buFont typeface="+mj-lt"/>
              <a:buAutoNum type="arabicPeriod"/>
            </a:pPr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使用故障注入工具翻转一个</a:t>
            </a:r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Essential bit</a:t>
            </a:r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，并将参考输入图像的特征图与无故障情况下的特征图进行比较。如果存在差异，则将该</a:t>
            </a:r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Essential bit</a:t>
            </a:r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记录为</a:t>
            </a:r>
            <a:r>
              <a:rPr lang="en-US" altLang="zh-CN" sz="18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Critical bit</a:t>
            </a:r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。</a:t>
            </a:r>
          </a:p>
          <a:p>
            <a:pPr marL="342900" indent="-342900" algn="just">
              <a:lnSpc>
                <a:spcPct val="150000"/>
              </a:lnSpc>
              <a:spcAft>
                <a:spcPts val="1200"/>
              </a:spcAft>
              <a:buFont typeface="+mj-lt"/>
              <a:buAutoNum type="arabicPeriod"/>
            </a:pPr>
            <a:r>
              <a:rPr lang="zh-CN" altLang="en-US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最后进行</a:t>
            </a:r>
            <a:r>
              <a:rPr lang="zh-CN" altLang="en-US" sz="18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精度测试</a:t>
            </a:r>
            <a:r>
              <a:rPr lang="zh-CN" altLang="en-US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，</a:t>
            </a:r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对于</a:t>
            </a:r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Critical bit</a:t>
            </a:r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，使用</a:t>
            </a:r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2000</a:t>
            </a:r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张</a:t>
            </a:r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CIFAR-10</a:t>
            </a:r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数据集中的图像测试</a:t>
            </a:r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VGG16</a:t>
            </a:r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模型的准确率，以评估</a:t>
            </a:r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SEU</a:t>
            </a:r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对加速器影响的严重程度。</a:t>
            </a: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55C986A1-2C3C-0B92-A79A-5058491F4A64}"/>
              </a:ext>
            </a:extLst>
          </p:cNvPr>
          <p:cNvSpPr/>
          <p:nvPr/>
        </p:nvSpPr>
        <p:spPr>
          <a:xfrm>
            <a:off x="3852584" y="347980"/>
            <a:ext cx="122478" cy="122478"/>
          </a:xfrm>
          <a:prstGeom prst="ellipse">
            <a:avLst/>
          </a:prstGeom>
          <a:solidFill>
            <a:srgbClr val="005D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方正正纤黑简体"/>
              <a:cs typeface="+mn-cs"/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E08B75BC-F7D9-FEAE-AB6A-FD682F030AB7}"/>
              </a:ext>
            </a:extLst>
          </p:cNvPr>
          <p:cNvSpPr/>
          <p:nvPr/>
        </p:nvSpPr>
        <p:spPr>
          <a:xfrm>
            <a:off x="8274104" y="347980"/>
            <a:ext cx="122478" cy="122478"/>
          </a:xfrm>
          <a:prstGeom prst="ellipse">
            <a:avLst/>
          </a:prstGeom>
          <a:solidFill>
            <a:srgbClr val="005D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方正正纤黑简体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20175963"/>
      </p:ext>
    </p:extLst>
  </p:cSld>
  <p:clrMapOvr>
    <a:masterClrMapping/>
  </p:clrMapOvr>
  <p:transition spd="med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1005858" y="345554"/>
            <a:ext cx="2032540" cy="122478"/>
            <a:chOff x="1005840" y="678180"/>
            <a:chExt cx="2276192" cy="137160"/>
          </a:xfrm>
        </p:grpSpPr>
        <p:cxnSp>
          <p:nvCxnSpPr>
            <p:cNvPr id="4" name="直接连接符 3"/>
            <p:cNvCxnSpPr>
              <a:cxnSpLocks/>
            </p:cNvCxnSpPr>
            <p:nvPr/>
          </p:nvCxnSpPr>
          <p:spPr>
            <a:xfrm>
              <a:off x="1005840" y="746760"/>
              <a:ext cx="2139032" cy="0"/>
            </a:xfrm>
            <a:prstGeom prst="line">
              <a:avLst/>
            </a:prstGeom>
            <a:ln w="3175">
              <a:solidFill>
                <a:srgbClr val="005D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椭圆 4"/>
            <p:cNvSpPr/>
            <p:nvPr/>
          </p:nvSpPr>
          <p:spPr>
            <a:xfrm>
              <a:off x="3144872" y="678180"/>
              <a:ext cx="137160" cy="137160"/>
            </a:xfrm>
            <a:prstGeom prst="ellipse">
              <a:avLst/>
            </a:prstGeom>
            <a:solidFill>
              <a:srgbClr val="005D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方正正纤黑简体"/>
                <a:cs typeface="+mn-cs"/>
              </a:endParaRP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3021540" y="124172"/>
            <a:ext cx="61959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无容错保护</a:t>
            </a:r>
            <a:r>
              <a:rPr lang="en-US" altLang="zh-CN" sz="3200" b="1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PE</a:t>
            </a:r>
            <a:r>
              <a:rPr lang="zh-CN" altLang="en-US" sz="3200" b="1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阵列可靠性评估</a:t>
            </a:r>
          </a:p>
        </p:txBody>
      </p:sp>
      <p:sp>
        <p:nvSpPr>
          <p:cNvPr id="28" name="灯片编号占位符 2">
            <a:extLst>
              <a:ext uri="{FF2B5EF4-FFF2-40B4-BE49-F238E27FC236}">
                <a16:creationId xmlns:a16="http://schemas.microsoft.com/office/drawing/2014/main" id="{CF02A773-DBBB-4996-9719-818B9E75AD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64709" y="6492875"/>
            <a:ext cx="2844800" cy="365125"/>
          </a:xfrm>
        </p:spPr>
        <p:txBody>
          <a:bodyPr/>
          <a:lstStyle/>
          <a:p>
            <a:pPr algn="ctr" defTabSz="1219170"/>
            <a:fld id="{0C913308-F349-4B6D-A68A-DD1791B4A57B}" type="slidenum">
              <a:rPr lang="zh-CN" altLang="en-US">
                <a:latin typeface="Arial"/>
                <a:ea typeface="SimSun"/>
              </a:rPr>
              <a:pPr algn="ctr" defTabSz="1219170"/>
              <a:t>12</a:t>
            </a:fld>
            <a:endParaRPr lang="zh-CN" altLang="en-US" dirty="0">
              <a:latin typeface="Arial"/>
              <a:ea typeface="SimSun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05FDB55-B496-F631-616B-85B0144FFA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2086" y="1475662"/>
            <a:ext cx="8136752" cy="1633184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02E4BEAF-7A88-2D4C-0472-6C0A908FD17B}"/>
              </a:ext>
            </a:extLst>
          </p:cNvPr>
          <p:cNvSpPr txBox="1"/>
          <p:nvPr/>
        </p:nvSpPr>
        <p:spPr>
          <a:xfrm>
            <a:off x="1052077" y="984747"/>
            <a:ext cx="36102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无容错保护</a:t>
            </a:r>
            <a:r>
              <a: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PE</a:t>
            </a:r>
            <a:r>
              <a: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阵列可靠性评估</a:t>
            </a: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B442B986-46D2-3C28-A2F1-2A28080BC6BF}"/>
              </a:ext>
            </a:extLst>
          </p:cNvPr>
          <p:cNvGrpSpPr/>
          <p:nvPr/>
        </p:nvGrpSpPr>
        <p:grpSpPr>
          <a:xfrm>
            <a:off x="846473" y="1663292"/>
            <a:ext cx="3077351" cy="788007"/>
            <a:chOff x="-959051" y="-230726"/>
            <a:chExt cx="4749847" cy="525461"/>
          </a:xfrm>
        </p:grpSpPr>
        <p:sp>
          <p:nvSpPr>
            <p:cNvPr id="19" name="矩形: 圆角 18">
              <a:extLst>
                <a:ext uri="{FF2B5EF4-FFF2-40B4-BE49-F238E27FC236}">
                  <a16:creationId xmlns:a16="http://schemas.microsoft.com/office/drawing/2014/main" id="{10D007CD-988A-9F63-0DE1-C053CC47CCB5}"/>
                </a:ext>
              </a:extLst>
            </p:cNvPr>
            <p:cNvSpPr/>
            <p:nvPr/>
          </p:nvSpPr>
          <p:spPr bwMode="auto">
            <a:xfrm>
              <a:off x="-959051" y="-230726"/>
              <a:ext cx="3289478" cy="266700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zh-CN" altLang="en-US" sz="1600" b="1" dirty="0">
                  <a:latin typeface="宋体" panose="02010600030101010101" pitchFamily="2" charset="-122"/>
                  <a:ea typeface="宋体" panose="02010600030101010101" pitchFamily="2" charset="-122"/>
                </a:rPr>
                <a:t>所有相关配置比特</a:t>
              </a:r>
            </a:p>
          </p:txBody>
        </p:sp>
        <p:cxnSp>
          <p:nvCxnSpPr>
            <p:cNvPr id="20" name="直接箭头连接符 19">
              <a:extLst>
                <a:ext uri="{FF2B5EF4-FFF2-40B4-BE49-F238E27FC236}">
                  <a16:creationId xmlns:a16="http://schemas.microsoft.com/office/drawing/2014/main" id="{532B0D0B-DDB6-EF74-6047-FE242A882DC5}"/>
                </a:ext>
              </a:extLst>
            </p:cNvPr>
            <p:cNvCxnSpPr>
              <a:cxnSpLocks/>
              <a:stCxn id="19" idx="3"/>
            </p:cNvCxnSpPr>
            <p:nvPr/>
          </p:nvCxnSpPr>
          <p:spPr>
            <a:xfrm>
              <a:off x="2330427" y="-97376"/>
              <a:ext cx="1460369" cy="392111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448F05DA-4173-1F5F-CAD0-FBCB3F560A7E}"/>
              </a:ext>
            </a:extLst>
          </p:cNvPr>
          <p:cNvGrpSpPr/>
          <p:nvPr/>
        </p:nvGrpSpPr>
        <p:grpSpPr>
          <a:xfrm>
            <a:off x="431238" y="2292254"/>
            <a:ext cx="3537512" cy="540657"/>
            <a:chOff x="-460947" y="-230726"/>
            <a:chExt cx="4353931" cy="360523"/>
          </a:xfrm>
        </p:grpSpPr>
        <p:sp>
          <p:nvSpPr>
            <p:cNvPr id="34" name="矩形: 圆角 33">
              <a:extLst>
                <a:ext uri="{FF2B5EF4-FFF2-40B4-BE49-F238E27FC236}">
                  <a16:creationId xmlns:a16="http://schemas.microsoft.com/office/drawing/2014/main" id="{491D050B-4275-8173-5BFD-BB291A255BBC}"/>
                </a:ext>
              </a:extLst>
            </p:cNvPr>
            <p:cNvSpPr/>
            <p:nvPr/>
          </p:nvSpPr>
          <p:spPr bwMode="auto">
            <a:xfrm>
              <a:off x="-460947" y="-230726"/>
              <a:ext cx="3522752" cy="266700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zh-CN" altLang="en-US" sz="1600" b="1" dirty="0">
                  <a:solidFill>
                    <a:srgbClr val="C0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影响特征图输出</a:t>
              </a:r>
              <a:r>
                <a:rPr lang="zh-CN" altLang="en-US" sz="1600" b="1" dirty="0">
                  <a:latin typeface="宋体" panose="02010600030101010101" pitchFamily="2" charset="-122"/>
                  <a:ea typeface="宋体" panose="02010600030101010101" pitchFamily="2" charset="-122"/>
                </a:rPr>
                <a:t>的配置比特</a:t>
              </a:r>
            </a:p>
          </p:txBody>
        </p:sp>
        <p:cxnSp>
          <p:nvCxnSpPr>
            <p:cNvPr id="35" name="直接箭头连接符 34">
              <a:extLst>
                <a:ext uri="{FF2B5EF4-FFF2-40B4-BE49-F238E27FC236}">
                  <a16:creationId xmlns:a16="http://schemas.microsoft.com/office/drawing/2014/main" id="{A1BFA89F-8FC6-B069-EB32-87CF16A8E9F8}"/>
                </a:ext>
              </a:extLst>
            </p:cNvPr>
            <p:cNvCxnSpPr>
              <a:cxnSpLocks/>
              <a:stCxn id="34" idx="3"/>
            </p:cNvCxnSpPr>
            <p:nvPr/>
          </p:nvCxnSpPr>
          <p:spPr>
            <a:xfrm>
              <a:off x="3061805" y="-97376"/>
              <a:ext cx="831179" cy="227173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522DCB2E-5AD7-0E21-8318-E998278939EC}"/>
              </a:ext>
            </a:extLst>
          </p:cNvPr>
          <p:cNvGrpSpPr/>
          <p:nvPr/>
        </p:nvGrpSpPr>
        <p:grpSpPr>
          <a:xfrm>
            <a:off x="315786" y="2929508"/>
            <a:ext cx="6528952" cy="597917"/>
            <a:chOff x="-2125433" y="-877441"/>
            <a:chExt cx="5431832" cy="398705"/>
          </a:xfrm>
        </p:grpSpPr>
        <p:sp>
          <p:nvSpPr>
            <p:cNvPr id="39" name="矩形: 圆角 38">
              <a:extLst>
                <a:ext uri="{FF2B5EF4-FFF2-40B4-BE49-F238E27FC236}">
                  <a16:creationId xmlns:a16="http://schemas.microsoft.com/office/drawing/2014/main" id="{B1AF3ACF-9D03-42DE-EF7C-053731C8279D}"/>
                </a:ext>
              </a:extLst>
            </p:cNvPr>
            <p:cNvSpPr/>
            <p:nvPr/>
          </p:nvSpPr>
          <p:spPr bwMode="auto">
            <a:xfrm>
              <a:off x="-2125433" y="-745436"/>
              <a:ext cx="3165446" cy="266700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zh-CN" altLang="en-US" sz="1600" b="1" dirty="0">
                  <a:solidFill>
                    <a:srgbClr val="C0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关键比特比例</a:t>
              </a:r>
              <a:r>
                <a:rPr lang="zh-CN" altLang="en-US" sz="1600" b="1" dirty="0">
                  <a:latin typeface="宋体" panose="02010600030101010101" pitchFamily="2" charset="-122"/>
                  <a:ea typeface="宋体" panose="02010600030101010101" pitchFamily="2" charset="-122"/>
                </a:rPr>
                <a:t>：评价可靠性的重要指标</a:t>
              </a:r>
            </a:p>
          </p:txBody>
        </p:sp>
        <p:cxnSp>
          <p:nvCxnSpPr>
            <p:cNvPr id="40" name="直接箭头连接符 39">
              <a:extLst>
                <a:ext uri="{FF2B5EF4-FFF2-40B4-BE49-F238E27FC236}">
                  <a16:creationId xmlns:a16="http://schemas.microsoft.com/office/drawing/2014/main" id="{B8B273FD-9A23-D7B6-E109-E64217DBDC08}"/>
                </a:ext>
              </a:extLst>
            </p:cNvPr>
            <p:cNvCxnSpPr>
              <a:cxnSpLocks/>
              <a:stCxn id="39" idx="3"/>
            </p:cNvCxnSpPr>
            <p:nvPr/>
          </p:nvCxnSpPr>
          <p:spPr>
            <a:xfrm flipV="1">
              <a:off x="1040013" y="-877441"/>
              <a:ext cx="2266386" cy="265355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图片 12">
            <a:extLst>
              <a:ext uri="{FF2B5EF4-FFF2-40B4-BE49-F238E27FC236}">
                <a16:creationId xmlns:a16="http://schemas.microsoft.com/office/drawing/2014/main" id="{4EC9205A-F3FA-1234-0B23-8E3BB3A354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5820" y="3708780"/>
            <a:ext cx="7053685" cy="2872565"/>
          </a:xfrm>
          <a:prstGeom prst="rect">
            <a:avLst/>
          </a:prstGeom>
        </p:spPr>
      </p:pic>
      <p:grpSp>
        <p:nvGrpSpPr>
          <p:cNvPr id="14" name="组合 13">
            <a:extLst>
              <a:ext uri="{FF2B5EF4-FFF2-40B4-BE49-F238E27FC236}">
                <a16:creationId xmlns:a16="http://schemas.microsoft.com/office/drawing/2014/main" id="{46C46CCC-CA2E-2941-83EF-51CC224AD63D}"/>
              </a:ext>
            </a:extLst>
          </p:cNvPr>
          <p:cNvGrpSpPr/>
          <p:nvPr/>
        </p:nvGrpSpPr>
        <p:grpSpPr>
          <a:xfrm>
            <a:off x="8393737" y="4914810"/>
            <a:ext cx="2637965" cy="978309"/>
            <a:chOff x="-1741234" y="-201086"/>
            <a:chExt cx="4071661" cy="652359"/>
          </a:xfrm>
        </p:grpSpPr>
        <p:sp>
          <p:nvSpPr>
            <p:cNvPr id="15" name="矩形: 圆角 14">
              <a:extLst>
                <a:ext uri="{FF2B5EF4-FFF2-40B4-BE49-F238E27FC236}">
                  <a16:creationId xmlns:a16="http://schemas.microsoft.com/office/drawing/2014/main" id="{0690775C-BDE8-4903-4EF6-57B2C4F1CC5F}"/>
                </a:ext>
              </a:extLst>
            </p:cNvPr>
            <p:cNvSpPr/>
            <p:nvPr/>
          </p:nvSpPr>
          <p:spPr bwMode="auto">
            <a:xfrm>
              <a:off x="-198398" y="-201086"/>
              <a:ext cx="2528825" cy="266700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zh-CN" altLang="en-US" sz="1600" b="1" dirty="0">
                  <a:latin typeface="宋体" panose="02010600030101010101" pitchFamily="2" charset="-122"/>
                  <a:ea typeface="宋体" panose="02010600030101010101" pitchFamily="2" charset="-122"/>
                </a:rPr>
                <a:t>分类准确率</a:t>
              </a:r>
            </a:p>
          </p:txBody>
        </p:sp>
        <p:cxnSp>
          <p:nvCxnSpPr>
            <p:cNvPr id="16" name="直接箭头连接符 15">
              <a:extLst>
                <a:ext uri="{FF2B5EF4-FFF2-40B4-BE49-F238E27FC236}">
                  <a16:creationId xmlns:a16="http://schemas.microsoft.com/office/drawing/2014/main" id="{4D68B2F6-FCCC-55CB-175C-A508F8DD53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1741234" y="35974"/>
              <a:ext cx="1542836" cy="415299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7C605B68-62CE-C023-87EE-B80D1278AEA8}"/>
              </a:ext>
            </a:extLst>
          </p:cNvPr>
          <p:cNvGrpSpPr/>
          <p:nvPr/>
        </p:nvGrpSpPr>
        <p:grpSpPr>
          <a:xfrm>
            <a:off x="9214841" y="358647"/>
            <a:ext cx="2018309" cy="122478"/>
            <a:chOff x="884617" y="692843"/>
            <a:chExt cx="2260255" cy="137160"/>
          </a:xfrm>
        </p:grpSpPr>
        <p:cxnSp>
          <p:nvCxnSpPr>
            <p:cNvPr id="25" name="直接连接符 24">
              <a:extLst>
                <a:ext uri="{FF2B5EF4-FFF2-40B4-BE49-F238E27FC236}">
                  <a16:creationId xmlns:a16="http://schemas.microsoft.com/office/drawing/2014/main" id="{1881F5FA-5146-E14A-2801-729D4F3FF109}"/>
                </a:ext>
              </a:extLst>
            </p:cNvPr>
            <p:cNvCxnSpPr>
              <a:cxnSpLocks/>
            </p:cNvCxnSpPr>
            <p:nvPr/>
          </p:nvCxnSpPr>
          <p:spPr>
            <a:xfrm>
              <a:off x="1005840" y="746760"/>
              <a:ext cx="2139032" cy="0"/>
            </a:xfrm>
            <a:prstGeom prst="line">
              <a:avLst/>
            </a:prstGeom>
            <a:ln w="3175">
              <a:solidFill>
                <a:srgbClr val="005D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C6D2AA15-7709-D464-2547-70515FA8AB4F}"/>
                </a:ext>
              </a:extLst>
            </p:cNvPr>
            <p:cNvSpPr/>
            <p:nvPr/>
          </p:nvSpPr>
          <p:spPr>
            <a:xfrm>
              <a:off x="884617" y="692843"/>
              <a:ext cx="137160" cy="137160"/>
            </a:xfrm>
            <a:prstGeom prst="ellipse">
              <a:avLst/>
            </a:prstGeom>
            <a:solidFill>
              <a:srgbClr val="005D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方正正纤黑简体"/>
                <a:cs typeface="+mn-cs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4023003711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4680658" y="124172"/>
            <a:ext cx="28777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容错方案对比</a:t>
            </a:r>
            <a:endParaRPr lang="en-US" altLang="zh-CN" sz="3200" b="1" spc="3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8" name="灯片编号占位符 2">
            <a:extLst>
              <a:ext uri="{FF2B5EF4-FFF2-40B4-BE49-F238E27FC236}">
                <a16:creationId xmlns:a16="http://schemas.microsoft.com/office/drawing/2014/main" id="{CF02A773-DBBB-4996-9719-818B9E75AD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64709" y="6492875"/>
            <a:ext cx="2844800" cy="365125"/>
          </a:xfrm>
        </p:spPr>
        <p:txBody>
          <a:bodyPr/>
          <a:lstStyle/>
          <a:p>
            <a:pPr algn="ctr" defTabSz="1219170"/>
            <a:fld id="{0C913308-F349-4B6D-A68A-DD1791B4A57B}" type="slidenum">
              <a:rPr lang="zh-CN" altLang="en-US">
                <a:latin typeface="Arial"/>
                <a:ea typeface="SimSun"/>
              </a:rPr>
              <a:pPr algn="ctr" defTabSz="1219170"/>
              <a:t>13</a:t>
            </a:fld>
            <a:endParaRPr lang="zh-CN" altLang="en-US" dirty="0">
              <a:latin typeface="Arial"/>
              <a:ea typeface="SimSun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EB5BF774-076B-CEDC-E128-C7820760D3B1}"/>
              </a:ext>
            </a:extLst>
          </p:cNvPr>
          <p:cNvGrpSpPr/>
          <p:nvPr/>
        </p:nvGrpSpPr>
        <p:grpSpPr>
          <a:xfrm>
            <a:off x="958850" y="355320"/>
            <a:ext cx="3592685" cy="122478"/>
            <a:chOff x="1005840" y="678180"/>
            <a:chExt cx="4023360" cy="137160"/>
          </a:xfrm>
        </p:grpSpPr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DA9344FC-93C8-F948-8B54-555196238AAE}"/>
                </a:ext>
              </a:extLst>
            </p:cNvPr>
            <p:cNvCxnSpPr/>
            <p:nvPr/>
          </p:nvCxnSpPr>
          <p:spPr>
            <a:xfrm>
              <a:off x="1005840" y="746760"/>
              <a:ext cx="3886200" cy="0"/>
            </a:xfrm>
            <a:prstGeom prst="line">
              <a:avLst/>
            </a:prstGeom>
            <a:ln w="3175">
              <a:solidFill>
                <a:srgbClr val="005D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F4CF79E0-D3D4-6790-8635-7485180AD615}"/>
                </a:ext>
              </a:extLst>
            </p:cNvPr>
            <p:cNvSpPr/>
            <p:nvPr/>
          </p:nvSpPr>
          <p:spPr>
            <a:xfrm>
              <a:off x="4892040" y="678180"/>
              <a:ext cx="137160" cy="137160"/>
            </a:xfrm>
            <a:prstGeom prst="ellipse">
              <a:avLst/>
            </a:prstGeom>
            <a:solidFill>
              <a:srgbClr val="005D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方正正纤黑简体"/>
                <a:cs typeface="+mn-cs"/>
              </a:endParaRPr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BBA91D76-1DCB-D409-E6C9-3717F4515411}"/>
              </a:ext>
            </a:extLst>
          </p:cNvPr>
          <p:cNvGrpSpPr/>
          <p:nvPr/>
        </p:nvGrpSpPr>
        <p:grpSpPr>
          <a:xfrm flipH="1">
            <a:off x="7640462" y="355320"/>
            <a:ext cx="3592688" cy="122478"/>
            <a:chOff x="1005840" y="678180"/>
            <a:chExt cx="4023360" cy="137160"/>
          </a:xfrm>
        </p:grpSpPr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95F2F8FE-239C-5C5D-221C-ED67C85DE298}"/>
                </a:ext>
              </a:extLst>
            </p:cNvPr>
            <p:cNvCxnSpPr/>
            <p:nvPr/>
          </p:nvCxnSpPr>
          <p:spPr>
            <a:xfrm>
              <a:off x="1005840" y="746760"/>
              <a:ext cx="3886200" cy="0"/>
            </a:xfrm>
            <a:prstGeom prst="line">
              <a:avLst/>
            </a:prstGeom>
            <a:ln w="3175">
              <a:solidFill>
                <a:srgbClr val="005D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891DA76C-BB2C-1A62-553D-8523AD670F58}"/>
                </a:ext>
              </a:extLst>
            </p:cNvPr>
            <p:cNvSpPr/>
            <p:nvPr/>
          </p:nvSpPr>
          <p:spPr>
            <a:xfrm>
              <a:off x="4892040" y="678180"/>
              <a:ext cx="137160" cy="137160"/>
            </a:xfrm>
            <a:prstGeom prst="ellipse">
              <a:avLst/>
            </a:prstGeom>
            <a:solidFill>
              <a:srgbClr val="005D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方正正纤黑简体"/>
                <a:cs typeface="+mn-cs"/>
              </a:endParaRPr>
            </a:p>
          </p:txBody>
        </p:sp>
      </p:grpSp>
      <p:graphicFrame>
        <p:nvGraphicFramePr>
          <p:cNvPr id="17" name="表格 16">
            <a:extLst>
              <a:ext uri="{FF2B5EF4-FFF2-40B4-BE49-F238E27FC236}">
                <a16:creationId xmlns:a16="http://schemas.microsoft.com/office/drawing/2014/main" id="{4E7A2475-58B8-8AAC-0745-5B226F6C38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9447763"/>
              </p:ext>
            </p:extLst>
          </p:nvPr>
        </p:nvGraphicFramePr>
        <p:xfrm>
          <a:off x="1271587" y="4020820"/>
          <a:ext cx="9648825" cy="158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39877">
                  <a:extLst>
                    <a:ext uri="{9D8B030D-6E8A-4147-A177-3AD203B41FA5}">
                      <a16:colId xmlns:a16="http://schemas.microsoft.com/office/drawing/2014/main" val="1753872558"/>
                    </a:ext>
                  </a:extLst>
                </a:gridCol>
                <a:gridCol w="2236316">
                  <a:extLst>
                    <a:ext uri="{9D8B030D-6E8A-4147-A177-3AD203B41FA5}">
                      <a16:colId xmlns:a16="http://schemas.microsoft.com/office/drawing/2014/main" val="3445015419"/>
                    </a:ext>
                  </a:extLst>
                </a:gridCol>
                <a:gridCol w="2236316">
                  <a:extLst>
                    <a:ext uri="{9D8B030D-6E8A-4147-A177-3AD203B41FA5}">
                      <a16:colId xmlns:a16="http://schemas.microsoft.com/office/drawing/2014/main" val="3378502457"/>
                    </a:ext>
                  </a:extLst>
                </a:gridCol>
                <a:gridCol w="2236316">
                  <a:extLst>
                    <a:ext uri="{9D8B030D-6E8A-4147-A177-3AD203B41FA5}">
                      <a16:colId xmlns:a16="http://schemas.microsoft.com/office/drawing/2014/main" val="18292537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 sz="2000" b="1" dirty="0">
                        <a:solidFill>
                          <a:schemeClr val="tx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故障检测替换方案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三模冗余方案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加和校验方案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33409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资源开销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开销低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开销高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开销高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20231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是否影响</a:t>
                      </a:r>
                      <a:r>
                        <a:rPr lang="en-US" altLang="zh-CN" sz="2000" b="1" dirty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DPU</a:t>
                      </a:r>
                      <a:r>
                        <a:rPr lang="zh-CN" altLang="en-US" sz="2000" b="1" dirty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运行周期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是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是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888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b="1" dirty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是否需要修改指令集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是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是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4734322"/>
                  </a:ext>
                </a:extLst>
              </a:tr>
            </a:tbl>
          </a:graphicData>
        </a:graphic>
      </p:graphicFrame>
      <p:sp>
        <p:nvSpPr>
          <p:cNvPr id="18" name="矩形 17">
            <a:extLst>
              <a:ext uri="{FF2B5EF4-FFF2-40B4-BE49-F238E27FC236}">
                <a16:creationId xmlns:a16="http://schemas.microsoft.com/office/drawing/2014/main" id="{B2A5253E-7532-3298-9CB9-CDF9D1FE592D}"/>
              </a:ext>
            </a:extLst>
          </p:cNvPr>
          <p:cNvSpPr/>
          <p:nvPr/>
        </p:nvSpPr>
        <p:spPr>
          <a:xfrm>
            <a:off x="3502212" y="1125667"/>
            <a:ext cx="5234602" cy="788894"/>
          </a:xfrm>
          <a:prstGeom prst="rect">
            <a:avLst/>
          </a:prstGeom>
          <a:solidFill>
            <a:srgbClr val="005D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CNN</a:t>
            </a:r>
            <a:r>
              <a:rPr lang="zh-CN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能够容忍一定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程度的特征图数据错误</a:t>
            </a:r>
            <a:endParaRPr lang="en-US" altLang="zh-CN" sz="20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29F7EF9B-02D5-2AAB-93D5-1C54F2502D35}"/>
              </a:ext>
            </a:extLst>
          </p:cNvPr>
          <p:cNvSpPr/>
          <p:nvPr/>
        </p:nvSpPr>
        <p:spPr>
          <a:xfrm>
            <a:off x="3502212" y="2584057"/>
            <a:ext cx="5234602" cy="788894"/>
          </a:xfrm>
          <a:prstGeom prst="rect">
            <a:avLst/>
          </a:prstGeom>
          <a:solidFill>
            <a:srgbClr val="005D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基于故障检测和替换的容错方案</a:t>
            </a:r>
            <a:endParaRPr lang="en-US" altLang="zh-CN" sz="20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69288B8C-97B9-3792-E0C7-113E15D82554}"/>
              </a:ext>
            </a:extLst>
          </p:cNvPr>
          <p:cNvCxnSpPr>
            <a:stCxn id="18" idx="2"/>
            <a:endCxn id="19" idx="0"/>
          </p:cNvCxnSpPr>
          <p:nvPr/>
        </p:nvCxnSpPr>
        <p:spPr>
          <a:xfrm>
            <a:off x="6119513" y="1914561"/>
            <a:ext cx="0" cy="669496"/>
          </a:xfrm>
          <a:prstGeom prst="straightConnector1">
            <a:avLst/>
          </a:prstGeom>
          <a:ln w="76200">
            <a:solidFill>
              <a:srgbClr val="0058A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3386303940"/>
      </p:ext>
    </p:extLst>
  </p:cSld>
  <p:clrMapOvr>
    <a:masterClrMapping/>
  </p:clrMapOvr>
  <p:transition spd="med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3245966" y="103852"/>
            <a:ext cx="57470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b="1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PE</a:t>
            </a:r>
            <a:r>
              <a:rPr lang="zh-CN" altLang="en-US" sz="3200" b="1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阵列并行结构及容错方案</a:t>
            </a:r>
          </a:p>
        </p:txBody>
      </p:sp>
      <p:sp>
        <p:nvSpPr>
          <p:cNvPr id="22" name="灯片编号占位符 2">
            <a:extLst>
              <a:ext uri="{FF2B5EF4-FFF2-40B4-BE49-F238E27FC236}">
                <a16:creationId xmlns:a16="http://schemas.microsoft.com/office/drawing/2014/main" id="{1BE9A441-6DEF-4961-AA3E-44E0B63B7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64709" y="6492875"/>
            <a:ext cx="2844800" cy="365125"/>
          </a:xfrm>
        </p:spPr>
        <p:txBody>
          <a:bodyPr/>
          <a:lstStyle/>
          <a:p>
            <a:pPr algn="ctr" defTabSz="1219170"/>
            <a:fld id="{0C913308-F349-4B6D-A68A-DD1791B4A57B}" type="slidenum">
              <a:rPr lang="zh-CN" altLang="en-US">
                <a:latin typeface="Arial"/>
                <a:ea typeface="SimSun"/>
              </a:rPr>
              <a:pPr algn="ctr" defTabSz="1219170"/>
              <a:t>14</a:t>
            </a:fld>
            <a:endParaRPr lang="zh-CN" altLang="en-US" dirty="0">
              <a:latin typeface="Arial"/>
              <a:ea typeface="SimSun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91AE940-5EAB-DCAE-CA3A-BF1BC20F2F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7740" y="1276819"/>
            <a:ext cx="10401556" cy="4712736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6034F8B5-39E5-F16B-4942-658E001DC7D1}"/>
              </a:ext>
            </a:extLst>
          </p:cNvPr>
          <p:cNvSpPr txBox="1"/>
          <p:nvPr/>
        </p:nvSpPr>
        <p:spPr>
          <a:xfrm>
            <a:off x="967740" y="6123543"/>
            <a:ext cx="6654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1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注：</a:t>
            </a:r>
            <a:r>
              <a:rPr lang="zh-CN" altLang="zh-CN" sz="1800" b="1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以</a:t>
            </a:r>
            <a:r>
              <a:rPr lang="en-US" altLang="zh-CN" sz="1800" b="1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512</a:t>
            </a:r>
            <a:r>
              <a:rPr lang="zh-CN" altLang="zh-CN" sz="1800" b="1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并行度为例</a:t>
            </a:r>
            <a:endParaRPr lang="zh-CN" altLang="en-US" b="1" dirty="0"/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5D4C7D2F-B5D8-3D89-D667-26924D4D89D2}"/>
              </a:ext>
            </a:extLst>
          </p:cNvPr>
          <p:cNvGrpSpPr/>
          <p:nvPr/>
        </p:nvGrpSpPr>
        <p:grpSpPr>
          <a:xfrm>
            <a:off x="410274" y="822617"/>
            <a:ext cx="5123244" cy="1147135"/>
            <a:chOff x="2944077" y="1515650"/>
            <a:chExt cx="7907652" cy="764936"/>
          </a:xfrm>
        </p:grpSpPr>
        <p:sp>
          <p:nvSpPr>
            <p:cNvPr id="20" name="矩形: 圆角 19">
              <a:extLst>
                <a:ext uri="{FF2B5EF4-FFF2-40B4-BE49-F238E27FC236}">
                  <a16:creationId xmlns:a16="http://schemas.microsoft.com/office/drawing/2014/main" id="{1882A56A-DA2A-7C4B-318C-FF20782A0ED6}"/>
                </a:ext>
              </a:extLst>
            </p:cNvPr>
            <p:cNvSpPr/>
            <p:nvPr/>
          </p:nvSpPr>
          <p:spPr bwMode="auto">
            <a:xfrm>
              <a:off x="2944077" y="1515650"/>
              <a:ext cx="7907652" cy="266700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zh-CN" altLang="en-US" sz="1400" b="1" dirty="0">
                  <a:latin typeface="宋体" panose="02010600030101010101" pitchFamily="2" charset="-122"/>
                  <a:ea typeface="宋体" panose="02010600030101010101" pitchFamily="2" charset="-122"/>
                </a:rPr>
                <a:t>每行对应不同的输出通道（卷积核），包含</a:t>
              </a:r>
              <a:r>
                <a:rPr lang="en-US" altLang="zh-CN" sz="1400" b="1" dirty="0">
                  <a:latin typeface="宋体" panose="02010600030101010101" pitchFamily="2" charset="-122"/>
                  <a:ea typeface="宋体" panose="02010600030101010101" pitchFamily="2" charset="-122"/>
                </a:rPr>
                <a:t>8</a:t>
              </a:r>
              <a:r>
                <a:rPr lang="zh-CN" altLang="en-US" sz="1400" b="1" dirty="0">
                  <a:latin typeface="宋体" panose="02010600030101010101" pitchFamily="2" charset="-122"/>
                  <a:ea typeface="宋体" panose="02010600030101010101" pitchFamily="2" charset="-122"/>
                </a:rPr>
                <a:t>个卷积系数</a:t>
              </a:r>
            </a:p>
          </p:txBody>
        </p:sp>
        <p:cxnSp>
          <p:nvCxnSpPr>
            <p:cNvPr id="21" name="直接箭头连接符 20">
              <a:extLst>
                <a:ext uri="{FF2B5EF4-FFF2-40B4-BE49-F238E27FC236}">
                  <a16:creationId xmlns:a16="http://schemas.microsoft.com/office/drawing/2014/main" id="{B8A64A00-8EC2-B5D1-5FA2-ECE2E0F8DDA9}"/>
                </a:ext>
              </a:extLst>
            </p:cNvPr>
            <p:cNvCxnSpPr>
              <a:cxnSpLocks/>
            </p:cNvCxnSpPr>
            <p:nvPr/>
          </p:nvCxnSpPr>
          <p:spPr>
            <a:xfrm>
              <a:off x="4515406" y="1777688"/>
              <a:ext cx="1859119" cy="502898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79A4083F-8564-AE24-D442-78B21906756F}"/>
              </a:ext>
            </a:extLst>
          </p:cNvPr>
          <p:cNvGrpSpPr/>
          <p:nvPr/>
        </p:nvGrpSpPr>
        <p:grpSpPr>
          <a:xfrm>
            <a:off x="1005858" y="345554"/>
            <a:ext cx="2032540" cy="122478"/>
            <a:chOff x="1005840" y="678180"/>
            <a:chExt cx="2276192" cy="137160"/>
          </a:xfrm>
        </p:grpSpPr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458D0913-21B1-45C4-7E7F-2A073ACE790F}"/>
                </a:ext>
              </a:extLst>
            </p:cNvPr>
            <p:cNvCxnSpPr>
              <a:cxnSpLocks/>
            </p:cNvCxnSpPr>
            <p:nvPr/>
          </p:nvCxnSpPr>
          <p:spPr>
            <a:xfrm>
              <a:off x="1005840" y="746760"/>
              <a:ext cx="2139032" cy="0"/>
            </a:xfrm>
            <a:prstGeom prst="line">
              <a:avLst/>
            </a:prstGeom>
            <a:ln w="3175">
              <a:solidFill>
                <a:srgbClr val="005D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92C617AA-8C5F-9C5D-6CEE-26DF21D97CE7}"/>
                </a:ext>
              </a:extLst>
            </p:cNvPr>
            <p:cNvSpPr/>
            <p:nvPr/>
          </p:nvSpPr>
          <p:spPr>
            <a:xfrm>
              <a:off x="3144872" y="678180"/>
              <a:ext cx="137160" cy="137160"/>
            </a:xfrm>
            <a:prstGeom prst="ellipse">
              <a:avLst/>
            </a:prstGeom>
            <a:solidFill>
              <a:srgbClr val="005D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方正正纤黑简体"/>
                <a:cs typeface="+mn-cs"/>
              </a:endParaRPr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C35C02E2-84C7-A383-F016-10FA82024DE6}"/>
              </a:ext>
            </a:extLst>
          </p:cNvPr>
          <p:cNvGrpSpPr/>
          <p:nvPr/>
        </p:nvGrpSpPr>
        <p:grpSpPr>
          <a:xfrm>
            <a:off x="9214841" y="358647"/>
            <a:ext cx="2018309" cy="122478"/>
            <a:chOff x="884617" y="692843"/>
            <a:chExt cx="2260255" cy="137160"/>
          </a:xfrm>
        </p:grpSpPr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DC79F867-2F99-1702-BB98-846CE82C77B8}"/>
                </a:ext>
              </a:extLst>
            </p:cNvPr>
            <p:cNvCxnSpPr>
              <a:cxnSpLocks/>
            </p:cNvCxnSpPr>
            <p:nvPr/>
          </p:nvCxnSpPr>
          <p:spPr>
            <a:xfrm>
              <a:off x="1005840" y="746760"/>
              <a:ext cx="2139032" cy="0"/>
            </a:xfrm>
            <a:prstGeom prst="line">
              <a:avLst/>
            </a:prstGeom>
            <a:ln w="3175">
              <a:solidFill>
                <a:srgbClr val="005D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1195F7C0-8674-D31E-1130-92FB5BE8C81A}"/>
                </a:ext>
              </a:extLst>
            </p:cNvPr>
            <p:cNvSpPr/>
            <p:nvPr/>
          </p:nvSpPr>
          <p:spPr>
            <a:xfrm>
              <a:off x="884617" y="692843"/>
              <a:ext cx="137160" cy="137160"/>
            </a:xfrm>
            <a:prstGeom prst="ellipse">
              <a:avLst/>
            </a:prstGeom>
            <a:solidFill>
              <a:srgbClr val="005D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方正正纤黑简体"/>
                <a:cs typeface="+mn-cs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659454921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2572697" y="103852"/>
            <a:ext cx="70936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b="1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PE</a:t>
            </a:r>
            <a:r>
              <a:rPr lang="zh-CN" altLang="en-US" sz="3200" b="1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阵列保护方案中的比较判断过程</a:t>
            </a:r>
          </a:p>
        </p:txBody>
      </p:sp>
      <p:sp>
        <p:nvSpPr>
          <p:cNvPr id="22" name="灯片编号占位符 2">
            <a:extLst>
              <a:ext uri="{FF2B5EF4-FFF2-40B4-BE49-F238E27FC236}">
                <a16:creationId xmlns:a16="http://schemas.microsoft.com/office/drawing/2014/main" id="{1BE9A441-6DEF-4961-AA3E-44E0B63B7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64709" y="6492875"/>
            <a:ext cx="2844800" cy="365125"/>
          </a:xfrm>
        </p:spPr>
        <p:txBody>
          <a:bodyPr/>
          <a:lstStyle/>
          <a:p>
            <a:pPr algn="ctr" defTabSz="1219170"/>
            <a:fld id="{0C913308-F349-4B6D-A68A-DD1791B4A57B}" type="slidenum">
              <a:rPr lang="zh-CN" altLang="en-US">
                <a:latin typeface="Arial"/>
                <a:ea typeface="SimSun"/>
              </a:rPr>
              <a:pPr algn="ctr" defTabSz="1219170"/>
              <a:t>15</a:t>
            </a:fld>
            <a:endParaRPr lang="zh-CN" altLang="en-US" dirty="0">
              <a:latin typeface="Arial"/>
              <a:ea typeface="SimSun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2F121EF3-ACBC-E288-38EF-E28C6097FD84}"/>
                  </a:ext>
                </a:extLst>
              </p:cNvPr>
              <p:cNvSpPr txBox="1"/>
              <p:nvPr/>
            </p:nvSpPr>
            <p:spPr>
              <a:xfrm>
                <a:off x="6783392" y="903144"/>
                <a:ext cx="2106608" cy="7101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zh-CN" alt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zh-CN" altLang="en-US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sSub>
                                <m:sSubPr>
                                  <m:ctrlPr>
                                    <a:rPr lang="zh-CN" alt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zh-CN" alt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zh-CN" altLang="en-US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zh-CN" alt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zh-CN" altLang="en-US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sSub>
                                <m:sSubPr>
                                  <m:ctrlPr>
                                    <a:rPr lang="zh-CN" alt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zh-CN" alt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zh-CN" altLang="en-US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zh-CN" alt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zh-CN" altLang="en-US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2F121EF3-ACBC-E288-38EF-E28C6097FD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3392" y="903144"/>
                <a:ext cx="2106608" cy="71019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5845927B-D2C8-F97E-9E66-25930F51EE15}"/>
                  </a:ext>
                </a:extLst>
              </p:cNvPr>
              <p:cNvSpPr txBox="1"/>
              <p:nvPr/>
            </p:nvSpPr>
            <p:spPr>
              <a:xfrm>
                <a:off x="8743055" y="570969"/>
                <a:ext cx="2824247" cy="13745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zh-CN" alt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zh-CN" altLang="en-US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sSub>
                                <m:sSubPr>
                                  <m:ctrlPr>
                                    <a:rPr lang="zh-CN" alt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nary>
                                <m:naryPr>
                                  <m:chr m:val="∑"/>
                                  <m:limLoc m:val="subSup"/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sSub>
                                    <m:sSubPr>
                                      <m:ctrlPr>
                                        <a:rPr lang="zh-CN" altLang="en-US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𝑂𝐶</m:t>
                                      </m:r>
                                    </m:sub>
                                  </m:sSub>
                                </m:sup>
                                <m:e>
                                  <m:nary>
                                    <m:naryPr>
                                      <m:chr m:val="∑"/>
                                      <m:limLoc m:val="subSup"/>
                                      <m:ctrlP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  <m:r>
                                        <a:rPr lang="zh-CN" altLang="en-US" i="0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sup>
                                    <m:e>
                                      <m:sSubSup>
                                        <m:sSubSupPr>
                                          <m:ctrlPr>
                                            <a:rPr lang="zh-CN" altLang="en-US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sub>
                                        <m:sup>
                                          <m: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p>
                                      </m:sSubSup>
                                    </m:e>
                                  </m:nary>
                                </m:e>
                              </m:nary>
                            </m:e>
                            <m:e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sSub>
                                <m:sSubPr>
                                  <m:ctrlPr>
                                    <a:rPr lang="zh-CN" alt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nary>
                                <m:naryPr>
                                  <m:chr m:val="∑"/>
                                  <m:limLoc m:val="subSup"/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sSub>
                                    <m:sSubPr>
                                      <m:ctrlPr>
                                        <a:rPr lang="zh-CN" altLang="en-US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𝑂𝐶</m:t>
                                      </m:r>
                                    </m:sub>
                                  </m:sSub>
                                </m:sup>
                                <m:e>
                                  <m:nary>
                                    <m:naryPr>
                                      <m:chr m:val="∑"/>
                                      <m:limLoc m:val="subSup"/>
                                      <m:ctrlP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  <m:r>
                                        <a:rPr lang="zh-CN" altLang="en-US" i="0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sup>
                                    <m:e>
                                      <m:sSubSup>
                                        <m:sSubSupPr>
                                          <m:ctrlPr>
                                            <a:rPr lang="zh-CN" altLang="en-US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  <m:t>𝑝𝑦</m:t>
                                          </m:r>
                                        </m:e>
                                        <m:sub>
                                          <m: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sub>
                                        <m:sup>
                                          <m: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p>
                                      </m:sSubSup>
                                    </m:e>
                                  </m:nary>
                                </m:e>
                              </m:nary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5845927B-D2C8-F97E-9E66-25930F51EE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3055" y="570969"/>
                <a:ext cx="2824247" cy="137454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文本框 16">
            <a:extLst>
              <a:ext uri="{FF2B5EF4-FFF2-40B4-BE49-F238E27FC236}">
                <a16:creationId xmlns:a16="http://schemas.microsoft.com/office/drawing/2014/main" id="{742384FE-EB0C-46A3-C7FC-4704D04183D4}"/>
              </a:ext>
            </a:extLst>
          </p:cNvPr>
          <p:cNvSpPr txBox="1"/>
          <p:nvPr/>
        </p:nvSpPr>
        <p:spPr>
          <a:xfrm>
            <a:off x="-19359" y="6410778"/>
            <a:ext cx="6654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b="1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PE</a:t>
            </a:r>
            <a:r>
              <a:rPr lang="zh-CN" altLang="zh-CN" sz="1800" b="1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阵列保护方案中的比较判断过程</a:t>
            </a:r>
            <a:endParaRPr lang="zh-CN" altLang="en-US" b="1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CFBAB44C-B48B-805D-17FA-AC757FC48EF8}"/>
              </a:ext>
            </a:extLst>
          </p:cNvPr>
          <p:cNvSpPr txBox="1"/>
          <p:nvPr/>
        </p:nvSpPr>
        <p:spPr>
          <a:xfrm>
            <a:off x="6276710" y="2020022"/>
            <a:ext cx="16858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无故障时</a:t>
            </a:r>
            <a:endParaRPr lang="zh-CN" altLang="en-US" dirty="0"/>
          </a:p>
        </p:txBody>
      </p: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3D6ACD81-0BC3-5326-C7DF-694881965C1D}"/>
              </a:ext>
            </a:extLst>
          </p:cNvPr>
          <p:cNvCxnSpPr>
            <a:cxnSpLocks/>
          </p:cNvCxnSpPr>
          <p:nvPr/>
        </p:nvCxnSpPr>
        <p:spPr>
          <a:xfrm>
            <a:off x="7119642" y="2415763"/>
            <a:ext cx="0" cy="47906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0FA32D48-5217-0B0B-3241-2A0339352CB0}"/>
                  </a:ext>
                </a:extLst>
              </p:cNvPr>
              <p:cNvSpPr txBox="1"/>
              <p:nvPr/>
            </p:nvSpPr>
            <p:spPr>
              <a:xfrm>
                <a:off x="4242890" y="2913856"/>
                <a:ext cx="6396566" cy="7101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zh-CN" alt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zh-CN" altLang="en-US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sSub>
                                <m:sSubPr>
                                  <m:ctrlPr>
                                    <a:rPr lang="zh-CN" alt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zh-CN" altLang="en-US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zh-CN" altLang="en-US" i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zh-CN" alt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sSub>
                                <m:sSubPr>
                                  <m:ctrlPr>
                                    <a:rPr lang="zh-CN" alt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zh-CN" altLang="en-US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zh-CN" altLang="en-US" i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zh-CN" alt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0FA32D48-5217-0B0B-3241-2A0339352C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2890" y="2913856"/>
                <a:ext cx="6396566" cy="71019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0CD3D446-F2AD-0874-6423-55A4D14CED5A}"/>
                  </a:ext>
                </a:extLst>
              </p:cNvPr>
              <p:cNvSpPr txBox="1"/>
              <p:nvPr/>
            </p:nvSpPr>
            <p:spPr>
              <a:xfrm>
                <a:off x="6394683" y="4164868"/>
                <a:ext cx="1449917" cy="6490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故障索引</m:t>
                      </m:r>
                    </m:oMath>
                  </m:oMathPara>
                </a14:m>
                <a:endParaRPr lang="en-US" altLang="zh-CN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0CD3D446-F2AD-0874-6423-55A4D14CED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4683" y="4164868"/>
                <a:ext cx="1449917" cy="649088"/>
              </a:xfrm>
              <a:prstGeom prst="rect">
                <a:avLst/>
              </a:prstGeom>
              <a:blipFill>
                <a:blip r:embed="rId8"/>
                <a:stretch>
                  <a:fillRect b="-37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AB1D597B-0D42-29AC-3376-65BB974D53C3}"/>
              </a:ext>
            </a:extLst>
          </p:cNvPr>
          <p:cNvCxnSpPr>
            <a:cxnSpLocks/>
          </p:cNvCxnSpPr>
          <p:nvPr/>
        </p:nvCxnSpPr>
        <p:spPr>
          <a:xfrm>
            <a:off x="7119642" y="3702539"/>
            <a:ext cx="0" cy="47906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59D19DD8-8BD4-97B7-D6A8-B475A38C3C03}"/>
                  </a:ext>
                </a:extLst>
              </p:cNvPr>
              <p:cNvSpPr txBox="1"/>
              <p:nvPr/>
            </p:nvSpPr>
            <p:spPr>
              <a:xfrm>
                <a:off x="7640462" y="2029186"/>
                <a:ext cx="4987896" cy="96449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dirty="0"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</a:rPr>
                  <a:t>当第</a:t>
                </a:r>
                <a:r>
                  <a:rPr lang="en-US" altLang="zh-CN" dirty="0"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</a:rPr>
                  <a:t>p</a:t>
                </a:r>
                <a:r>
                  <a:rPr lang="zh-CN" altLang="en-US" dirty="0"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</a:rPr>
                  <a:t>个</a:t>
                </a:r>
                <a:r>
                  <a:rPr lang="en-US" altLang="zh-CN" dirty="0"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</a:rPr>
                  <a:t>PE</a:t>
                </a:r>
                <a:r>
                  <a:rPr lang="zh-CN" altLang="en-US" dirty="0"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</a:rPr>
                  <a:t>的输出结果中的</a:t>
                </a:r>
                <a:endParaRPr lang="en-US" altLang="zh-CN" dirty="0">
                  <a:effectLst/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:r>
                  <a:rPr lang="zh-CN" altLang="en-US" dirty="0"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</a:rPr>
                  <a:t>第</a:t>
                </a:r>
                <a:r>
                  <a:rPr lang="en-US" altLang="zh-CN" dirty="0" err="1"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</a:rPr>
                  <a:t>i</a:t>
                </a:r>
                <a:r>
                  <a:rPr lang="zh-CN" altLang="en-US" dirty="0"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</a:rPr>
                  <a:t>个值计算错误时</a:t>
                </a:r>
                <a:endParaRPr lang="en-US" altLang="zh-CN" dirty="0">
                  <a:effectLst/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zh-CN" altLang="zh-CN" i="1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zh-CN" altLang="zh-CN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800" i="1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1800" i="1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</m:sub>
                            <m:sup>
                              <m:r>
                                <a:rPr lang="en-US" altLang="zh-CN" sz="1800" i="1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p>
                          </m:sSubSup>
                        </m:e>
                      </m:d>
                      <m:r>
                        <a:rPr lang="en-US" altLang="zh-CN" sz="18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′=</m:t>
                      </m:r>
                      <m:sSubSup>
                        <m:sSubSupPr>
                          <m:ctrlPr>
                            <a:rPr lang="zh-CN" altLang="zh-CN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8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18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𝑝</m:t>
                          </m:r>
                        </m:sub>
                        <m:sup>
                          <m:r>
                            <a:rPr lang="en-US" altLang="zh-CN" sz="18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𝑖</m:t>
                          </m:r>
                        </m:sup>
                      </m:sSubSup>
                      <m:r>
                        <a:rPr lang="en-US" altLang="zh-CN" sz="18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+∆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59D19DD8-8BD4-97B7-D6A8-B475A38C3C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0462" y="2029186"/>
                <a:ext cx="4987896" cy="964495"/>
              </a:xfrm>
              <a:prstGeom prst="rect">
                <a:avLst/>
              </a:prstGeom>
              <a:blipFill>
                <a:blip r:embed="rId9"/>
                <a:stretch>
                  <a:fillRect t="-5063" b="-6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024EC869-133D-0DE3-BD74-C6AF473CFA91}"/>
              </a:ext>
            </a:extLst>
          </p:cNvPr>
          <p:cNvCxnSpPr>
            <a:cxnSpLocks/>
          </p:cNvCxnSpPr>
          <p:nvPr/>
        </p:nvCxnSpPr>
        <p:spPr>
          <a:xfrm>
            <a:off x="10132143" y="2993681"/>
            <a:ext cx="0" cy="35276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7CD2F8CF-607C-3A58-BAAA-BEBD8F999EC5}"/>
                  </a:ext>
                </a:extLst>
              </p:cNvPr>
              <p:cNvSpPr txBox="1"/>
              <p:nvPr/>
            </p:nvSpPr>
            <p:spPr>
              <a:xfrm>
                <a:off x="8743055" y="3340594"/>
                <a:ext cx="6396566" cy="14245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zh-CN" alt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zh-CN" altLang="en-US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sSub>
                                <m:sSubPr>
                                  <m:ctrlPr>
                                    <a:rPr lang="zh-CN" alt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d>
                                <m:dPr>
                                  <m:ctrlPr>
                                    <a:rPr lang="zh-CN" alt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limLoc m:val="subSup"/>
                                      <m:ctrlP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zh-CN" altLang="en-US" i="0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sSub>
                                        <m:sSubPr>
                                          <m:ctrlPr>
                                            <a:rPr lang="zh-CN" altLang="en-US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</m:e>
                                        <m:sub>
                                          <m: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  <m:t>𝑂𝐶</m:t>
                                          </m:r>
                                        </m:sub>
                                      </m:sSub>
                                    </m:sup>
                                    <m:e>
                                      <m:nary>
                                        <m:naryPr>
                                          <m:chr m:val="∑"/>
                                          <m:limLoc m:val="subSup"/>
                                          <m:ctrlP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  <m:r>
                                            <a:rPr lang="zh-CN" altLang="en-US" i="0">
                                              <a:latin typeface="Cambria Math" panose="02040503050406030204" pitchFamily="18" charset="0"/>
                                            </a:rPr>
                                            <m:t>=1</m:t>
                                          </m:r>
                                        </m:sub>
                                        <m:sup>
                                          <m: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  <m:t>𝑃</m:t>
                                          </m:r>
                                        </m:sup>
                                        <m:e>
                                          <m:sSubSup>
                                            <m:sSubSupPr>
                                              <m:ctrlPr>
                                                <a:rPr lang="zh-CN" altLang="en-US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zh-CN" altLang="en-US" i="1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zh-CN" altLang="en-US" i="1">
                                                  <a:latin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</m:sub>
                                            <m:sup>
                                              <m:r>
                                                <a:rPr lang="zh-CN" altLang="en-US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p>
                                          </m:sSubSup>
                                        </m:e>
                                      </m:nary>
                                    </m:e>
                                  </m:nary>
                                </m:e>
                              </m:d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+∆</m:t>
                              </m:r>
                            </m:e>
                            <m:e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sSub>
                                <m:sSubPr>
                                  <m:ctrlPr>
                                    <a:rPr lang="zh-CN" alt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d>
                                <m:dPr>
                                  <m:ctrlPr>
                                    <a:rPr lang="zh-CN" alt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limLoc m:val="subSup"/>
                                      <m:ctrlP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zh-CN" altLang="en-US" i="0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sSub>
                                        <m:sSubPr>
                                          <m:ctrlPr>
                                            <a:rPr lang="zh-CN" altLang="en-US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</m:e>
                                        <m:sub>
                                          <m: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  <m:t>𝑂𝐶</m:t>
                                          </m:r>
                                        </m:sub>
                                      </m:sSub>
                                    </m:sup>
                                    <m:e>
                                      <m:nary>
                                        <m:naryPr>
                                          <m:chr m:val="∑"/>
                                          <m:limLoc m:val="subSup"/>
                                          <m:ctrlP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  <m:r>
                                            <a:rPr lang="zh-CN" altLang="en-US" i="0">
                                              <a:latin typeface="Cambria Math" panose="02040503050406030204" pitchFamily="18" charset="0"/>
                                            </a:rPr>
                                            <m:t>=1</m:t>
                                          </m:r>
                                        </m:sub>
                                        <m:sup>
                                          <m: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  <m:t>𝑃</m:t>
                                          </m:r>
                                        </m:sup>
                                        <m:e>
                                          <m:sSubSup>
                                            <m:sSubSupPr>
                                              <m:ctrlPr>
                                                <a:rPr lang="zh-CN" altLang="en-US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zh-CN" altLang="en-US" i="1">
                                                  <a:latin typeface="Cambria Math" panose="02040503050406030204" pitchFamily="18" charset="0"/>
                                                </a:rPr>
                                                <m:t>𝑝𝑦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zh-CN" altLang="en-US" i="1">
                                                  <a:latin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</m:sub>
                                            <m:sup>
                                              <m:r>
                                                <a:rPr lang="zh-CN" altLang="en-US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p>
                                          </m:sSubSup>
                                        </m:e>
                                      </m:nary>
                                    </m:e>
                                  </m:nary>
                                </m:e>
                              </m:d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∆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7CD2F8CF-607C-3A58-BAAA-BEBD8F999E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3055" y="3340594"/>
                <a:ext cx="6396566" cy="142455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F9D8872B-CA03-612B-DC8F-27B031A5066E}"/>
                  </a:ext>
                </a:extLst>
              </p:cNvPr>
              <p:cNvSpPr txBox="1"/>
              <p:nvPr/>
            </p:nvSpPr>
            <p:spPr>
              <a:xfrm>
                <a:off x="8740848" y="5107155"/>
                <a:ext cx="2529507" cy="7101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zh-CN" alt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zh-CN" altLang="en-US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sSub>
                                <m:sSubPr>
                                  <m:ctrlPr>
                                    <a:rPr lang="zh-CN" alt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zh-CN" altLang="en-US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zh-CN" altLang="en-US" i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zh-CN" alt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=∆</m:t>
                              </m:r>
                            </m:e>
                            <m:e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sSub>
                                <m:sSubPr>
                                  <m:ctrlPr>
                                    <a:rPr lang="zh-CN" alt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zh-CN" altLang="en-US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zh-CN" altLang="en-US" i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zh-CN" alt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∆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F9D8872B-CA03-612B-DC8F-27B031A506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0848" y="5107155"/>
                <a:ext cx="2529507" cy="71019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DC5AB531-9B56-6C05-DB7C-D316B8EE3507}"/>
                  </a:ext>
                </a:extLst>
              </p:cNvPr>
              <p:cNvSpPr txBox="1"/>
              <p:nvPr/>
            </p:nvSpPr>
            <p:spPr>
              <a:xfrm>
                <a:off x="9398376" y="6243584"/>
                <a:ext cx="14499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type m:val="lin"/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DC5AB531-9B56-6C05-DB7C-D316B8EE35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98376" y="6243584"/>
                <a:ext cx="1449917" cy="369332"/>
              </a:xfrm>
              <a:prstGeom prst="rect">
                <a:avLst/>
              </a:prstGeom>
              <a:blipFill>
                <a:blip r:embed="rId12"/>
                <a:stretch>
                  <a:fillRect t="-114754" r="-19328" b="-17704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直接箭头连接符 41">
            <a:extLst>
              <a:ext uri="{FF2B5EF4-FFF2-40B4-BE49-F238E27FC236}">
                <a16:creationId xmlns:a16="http://schemas.microsoft.com/office/drawing/2014/main" id="{BEB3275F-651D-8440-5391-83C8A6A7803B}"/>
              </a:ext>
            </a:extLst>
          </p:cNvPr>
          <p:cNvCxnSpPr>
            <a:cxnSpLocks/>
          </p:cNvCxnSpPr>
          <p:nvPr/>
        </p:nvCxnSpPr>
        <p:spPr>
          <a:xfrm>
            <a:off x="10123335" y="4765151"/>
            <a:ext cx="0" cy="35276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直接箭头连接符 42">
            <a:extLst>
              <a:ext uri="{FF2B5EF4-FFF2-40B4-BE49-F238E27FC236}">
                <a16:creationId xmlns:a16="http://schemas.microsoft.com/office/drawing/2014/main" id="{487D7489-B1C2-633B-671F-02A0725BBFEE}"/>
              </a:ext>
            </a:extLst>
          </p:cNvPr>
          <p:cNvCxnSpPr>
            <a:cxnSpLocks/>
          </p:cNvCxnSpPr>
          <p:nvPr/>
        </p:nvCxnSpPr>
        <p:spPr>
          <a:xfrm>
            <a:off x="10123335" y="5817349"/>
            <a:ext cx="0" cy="35276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直接连接符 44">
            <a:extLst>
              <a:ext uri="{FF2B5EF4-FFF2-40B4-BE49-F238E27FC236}">
                <a16:creationId xmlns:a16="http://schemas.microsoft.com/office/drawing/2014/main" id="{BDDC5DC0-1EAF-B90B-7CE3-44FEA7CE1045}"/>
              </a:ext>
            </a:extLst>
          </p:cNvPr>
          <p:cNvCxnSpPr>
            <a:cxnSpLocks/>
          </p:cNvCxnSpPr>
          <p:nvPr/>
        </p:nvCxnSpPr>
        <p:spPr>
          <a:xfrm>
            <a:off x="6505575" y="2007322"/>
            <a:ext cx="5597525" cy="0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>
            <a:extLst>
              <a:ext uri="{FF2B5EF4-FFF2-40B4-BE49-F238E27FC236}">
                <a16:creationId xmlns:a16="http://schemas.microsoft.com/office/drawing/2014/main" id="{87E5737D-95B3-E255-1805-368B4ED99BD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69871" y="688627"/>
            <a:ext cx="6276340" cy="5791756"/>
          </a:xfrm>
          <a:prstGeom prst="rect">
            <a:avLst/>
          </a:prstGeom>
        </p:spPr>
      </p:pic>
      <p:grpSp>
        <p:nvGrpSpPr>
          <p:cNvPr id="29" name="组合 28">
            <a:extLst>
              <a:ext uri="{FF2B5EF4-FFF2-40B4-BE49-F238E27FC236}">
                <a16:creationId xmlns:a16="http://schemas.microsoft.com/office/drawing/2014/main" id="{4E555477-829C-2B5D-72A7-8E3EDE1EFDFE}"/>
              </a:ext>
            </a:extLst>
          </p:cNvPr>
          <p:cNvGrpSpPr/>
          <p:nvPr/>
        </p:nvGrpSpPr>
        <p:grpSpPr>
          <a:xfrm>
            <a:off x="1187529" y="1258241"/>
            <a:ext cx="5595863" cy="770945"/>
            <a:chOff x="1187529" y="1258241"/>
            <a:chExt cx="5595863" cy="770945"/>
          </a:xfrm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0E2F1BB4-FCFC-6C25-451C-09585B470335}"/>
                </a:ext>
              </a:extLst>
            </p:cNvPr>
            <p:cNvSpPr/>
            <p:nvPr/>
          </p:nvSpPr>
          <p:spPr bwMode="auto">
            <a:xfrm>
              <a:off x="1187529" y="1695292"/>
              <a:ext cx="1412057" cy="33389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  <a:effectLst>
              <a:innerShdw blurRad="88900">
                <a:prstClr val="black"/>
              </a:innerShdw>
            </a:effectLst>
          </p:spPr>
          <p:txBody>
            <a:bodyPr wrap="square" rtlCol="0" anchor="ctr">
              <a:noAutofit/>
            </a:bodyPr>
            <a:lstStyle/>
            <a:p>
              <a:pPr algn="l"/>
              <a:endParaRPr lang="zh-CN" altLang="en-US" dirty="0"/>
            </a:p>
          </p:txBody>
        </p:sp>
        <p:cxnSp>
          <p:nvCxnSpPr>
            <p:cNvPr id="16" name="直接箭头连接符 15">
              <a:extLst>
                <a:ext uri="{FF2B5EF4-FFF2-40B4-BE49-F238E27FC236}">
                  <a16:creationId xmlns:a16="http://schemas.microsoft.com/office/drawing/2014/main" id="{8CE4ABBA-4920-7521-4DFB-7D2547FAFA93}"/>
                </a:ext>
              </a:extLst>
            </p:cNvPr>
            <p:cNvCxnSpPr>
              <a:cxnSpLocks/>
              <a:stCxn id="13" idx="1"/>
            </p:cNvCxnSpPr>
            <p:nvPr/>
          </p:nvCxnSpPr>
          <p:spPr>
            <a:xfrm flipH="1">
              <a:off x="2599586" y="1258241"/>
              <a:ext cx="4183806" cy="593586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DD775F2F-E040-8C3D-1D35-26412C411965}"/>
              </a:ext>
            </a:extLst>
          </p:cNvPr>
          <p:cNvGrpSpPr/>
          <p:nvPr/>
        </p:nvGrpSpPr>
        <p:grpSpPr>
          <a:xfrm>
            <a:off x="3509244" y="1622502"/>
            <a:ext cx="5366682" cy="420624"/>
            <a:chOff x="1187529" y="1608562"/>
            <a:chExt cx="5366682" cy="420624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F1E70972-575F-9381-27A8-4E4CF0D5AFA1}"/>
                </a:ext>
              </a:extLst>
            </p:cNvPr>
            <p:cNvSpPr/>
            <p:nvPr/>
          </p:nvSpPr>
          <p:spPr bwMode="auto">
            <a:xfrm>
              <a:off x="1187529" y="1695292"/>
              <a:ext cx="1412057" cy="33389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  <a:effectLst>
              <a:innerShdw blurRad="88900">
                <a:prstClr val="black"/>
              </a:innerShdw>
            </a:effectLst>
          </p:spPr>
          <p:txBody>
            <a:bodyPr wrap="square" rtlCol="0" anchor="ctr">
              <a:noAutofit/>
            </a:bodyPr>
            <a:lstStyle/>
            <a:p>
              <a:pPr algn="l"/>
              <a:endParaRPr lang="zh-CN" altLang="en-US" dirty="0"/>
            </a:p>
          </p:txBody>
        </p:sp>
        <p:cxnSp>
          <p:nvCxnSpPr>
            <p:cNvPr id="32" name="直接箭头连接符 31">
              <a:extLst>
                <a:ext uri="{FF2B5EF4-FFF2-40B4-BE49-F238E27FC236}">
                  <a16:creationId xmlns:a16="http://schemas.microsoft.com/office/drawing/2014/main" id="{85BE8339-B1AA-830A-95F0-0AD6D0F7B40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99586" y="1608562"/>
              <a:ext cx="3954625" cy="243265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矩形 39">
            <a:extLst>
              <a:ext uri="{FF2B5EF4-FFF2-40B4-BE49-F238E27FC236}">
                <a16:creationId xmlns:a16="http://schemas.microsoft.com/office/drawing/2014/main" id="{B429517C-34B3-538C-7D9E-5530EAEC6414}"/>
              </a:ext>
            </a:extLst>
          </p:cNvPr>
          <p:cNvSpPr/>
          <p:nvPr/>
        </p:nvSpPr>
        <p:spPr bwMode="auto">
          <a:xfrm>
            <a:off x="6376555" y="2924686"/>
            <a:ext cx="2138795" cy="718392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>
            <a:innerShdw blurRad="88900">
              <a:prstClr val="black"/>
            </a:innerShdw>
          </a:effectLst>
        </p:spPr>
        <p:txBody>
          <a:bodyPr wrap="square" rtlCol="0" anchor="ctr">
            <a:noAutofit/>
          </a:bodyPr>
          <a:lstStyle/>
          <a:p>
            <a:pPr algn="l"/>
            <a:endParaRPr lang="zh-CN" altLang="en-US" dirty="0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CA9804BA-0F9B-2B77-B16E-C777506C57DF}"/>
              </a:ext>
            </a:extLst>
          </p:cNvPr>
          <p:cNvSpPr/>
          <p:nvPr/>
        </p:nvSpPr>
        <p:spPr bwMode="auto">
          <a:xfrm>
            <a:off x="9286751" y="2619977"/>
            <a:ext cx="1717799" cy="378613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>
            <a:innerShdw blurRad="88900">
              <a:prstClr val="black"/>
            </a:innerShdw>
          </a:effectLst>
        </p:spPr>
        <p:txBody>
          <a:bodyPr wrap="square" rtlCol="0" anchor="ctr">
            <a:noAutofit/>
          </a:bodyPr>
          <a:lstStyle/>
          <a:p>
            <a:pPr algn="l"/>
            <a:endParaRPr lang="zh-CN" altLang="en-US" dirty="0"/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E4893CEF-A927-5D90-B9C9-1F50E153DCFD}"/>
              </a:ext>
            </a:extLst>
          </p:cNvPr>
          <p:cNvSpPr/>
          <p:nvPr/>
        </p:nvSpPr>
        <p:spPr bwMode="auto">
          <a:xfrm>
            <a:off x="2068664" y="5755048"/>
            <a:ext cx="1969936" cy="669669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>
            <a:innerShdw blurRad="88900">
              <a:prstClr val="black"/>
            </a:innerShdw>
          </a:effectLst>
        </p:spPr>
        <p:txBody>
          <a:bodyPr wrap="square" rtlCol="0" anchor="ctr">
            <a:noAutofit/>
          </a:bodyPr>
          <a:lstStyle/>
          <a:p>
            <a:pPr algn="l"/>
            <a:endParaRPr lang="zh-CN" altLang="en-US" dirty="0"/>
          </a:p>
        </p:txBody>
      </p: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2962DA81-B72F-AD6A-E835-BE89D5E275AA}"/>
              </a:ext>
            </a:extLst>
          </p:cNvPr>
          <p:cNvGrpSpPr/>
          <p:nvPr/>
        </p:nvGrpSpPr>
        <p:grpSpPr>
          <a:xfrm>
            <a:off x="1005858" y="342581"/>
            <a:ext cx="1628078" cy="122478"/>
            <a:chOff x="1005840" y="674851"/>
            <a:chExt cx="1823245" cy="137160"/>
          </a:xfrm>
        </p:grpSpPr>
        <p:cxnSp>
          <p:nvCxnSpPr>
            <p:cNvPr id="47" name="直接连接符 46">
              <a:extLst>
                <a:ext uri="{FF2B5EF4-FFF2-40B4-BE49-F238E27FC236}">
                  <a16:creationId xmlns:a16="http://schemas.microsoft.com/office/drawing/2014/main" id="{F7982931-FA46-9FC4-F0A0-1F04E2119B4A}"/>
                </a:ext>
              </a:extLst>
            </p:cNvPr>
            <p:cNvCxnSpPr>
              <a:cxnSpLocks/>
              <a:endCxn id="10" idx="1"/>
            </p:cNvCxnSpPr>
            <p:nvPr/>
          </p:nvCxnSpPr>
          <p:spPr>
            <a:xfrm flipV="1">
              <a:off x="1005840" y="734942"/>
              <a:ext cx="1754665" cy="11818"/>
            </a:xfrm>
            <a:prstGeom prst="line">
              <a:avLst/>
            </a:prstGeom>
            <a:ln w="3175">
              <a:solidFill>
                <a:srgbClr val="005D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椭圆 47">
              <a:extLst>
                <a:ext uri="{FF2B5EF4-FFF2-40B4-BE49-F238E27FC236}">
                  <a16:creationId xmlns:a16="http://schemas.microsoft.com/office/drawing/2014/main" id="{C67094EC-78DF-A2CF-1F5F-2DDD4C852A8C}"/>
                </a:ext>
              </a:extLst>
            </p:cNvPr>
            <p:cNvSpPr/>
            <p:nvPr/>
          </p:nvSpPr>
          <p:spPr>
            <a:xfrm>
              <a:off x="2691925" y="674851"/>
              <a:ext cx="137160" cy="137160"/>
            </a:xfrm>
            <a:prstGeom prst="ellipse">
              <a:avLst/>
            </a:prstGeom>
            <a:solidFill>
              <a:srgbClr val="005D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方正正纤黑简体"/>
                <a:cs typeface="+mn-cs"/>
              </a:endParaRPr>
            </a:p>
          </p:txBody>
        </p:sp>
      </p:grp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E87612DE-15C7-6F9F-AC28-1ADA68AF9B97}"/>
              </a:ext>
            </a:extLst>
          </p:cNvPr>
          <p:cNvGrpSpPr/>
          <p:nvPr/>
        </p:nvGrpSpPr>
        <p:grpSpPr>
          <a:xfrm>
            <a:off x="9605067" y="325885"/>
            <a:ext cx="1612441" cy="122478"/>
            <a:chOff x="954771" y="671685"/>
            <a:chExt cx="1805734" cy="137160"/>
          </a:xfrm>
        </p:grpSpPr>
        <p:cxnSp>
          <p:nvCxnSpPr>
            <p:cNvPr id="51" name="直接连接符 50">
              <a:extLst>
                <a:ext uri="{FF2B5EF4-FFF2-40B4-BE49-F238E27FC236}">
                  <a16:creationId xmlns:a16="http://schemas.microsoft.com/office/drawing/2014/main" id="{50800F8B-1F2B-0A20-5476-38F1F251FF4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5840" y="734942"/>
              <a:ext cx="1754665" cy="11818"/>
            </a:xfrm>
            <a:prstGeom prst="line">
              <a:avLst/>
            </a:prstGeom>
            <a:ln w="3175">
              <a:solidFill>
                <a:srgbClr val="005D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椭圆 51">
              <a:extLst>
                <a:ext uri="{FF2B5EF4-FFF2-40B4-BE49-F238E27FC236}">
                  <a16:creationId xmlns:a16="http://schemas.microsoft.com/office/drawing/2014/main" id="{0BFC4312-C148-B841-35CF-81394A4F5D79}"/>
                </a:ext>
              </a:extLst>
            </p:cNvPr>
            <p:cNvSpPr/>
            <p:nvPr/>
          </p:nvSpPr>
          <p:spPr>
            <a:xfrm>
              <a:off x="954771" y="671685"/>
              <a:ext cx="137160" cy="137160"/>
            </a:xfrm>
            <a:prstGeom prst="ellipse">
              <a:avLst/>
            </a:prstGeom>
            <a:solidFill>
              <a:srgbClr val="005D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方正正纤黑简体"/>
                <a:cs typeface="+mn-cs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776882219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1" grpId="0" animBg="1"/>
      <p:bldP spid="4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3694801" y="124172"/>
            <a:ext cx="48494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b="1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PE</a:t>
            </a:r>
            <a:r>
              <a:rPr lang="zh-CN" altLang="en-US" sz="3200" b="1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阵列故障检测波形图</a:t>
            </a:r>
          </a:p>
        </p:txBody>
      </p:sp>
      <p:sp>
        <p:nvSpPr>
          <p:cNvPr id="28" name="灯片编号占位符 2">
            <a:extLst>
              <a:ext uri="{FF2B5EF4-FFF2-40B4-BE49-F238E27FC236}">
                <a16:creationId xmlns:a16="http://schemas.microsoft.com/office/drawing/2014/main" id="{CF02A773-DBBB-4996-9719-818B9E75AD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64709" y="6492875"/>
            <a:ext cx="2844800" cy="365125"/>
          </a:xfrm>
        </p:spPr>
        <p:txBody>
          <a:bodyPr/>
          <a:lstStyle/>
          <a:p>
            <a:pPr algn="ctr" defTabSz="1219170"/>
            <a:fld id="{0C913308-F349-4B6D-A68A-DD1791B4A57B}" type="slidenum">
              <a:rPr lang="zh-CN" altLang="en-US">
                <a:latin typeface="Arial"/>
                <a:ea typeface="SimSun"/>
              </a:rPr>
              <a:pPr algn="ctr" defTabSz="1219170"/>
              <a:t>16</a:t>
            </a:fld>
            <a:endParaRPr lang="zh-CN" altLang="en-US" dirty="0">
              <a:latin typeface="Arial"/>
              <a:ea typeface="SimSun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32A7122-78E9-EB19-0F1C-444F9767205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2804"/>
          <a:stretch/>
        </p:blipFill>
        <p:spPr bwMode="auto">
          <a:xfrm>
            <a:off x="2452057" y="2867525"/>
            <a:ext cx="9282744" cy="116704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2E1AA75A-62E1-DC60-4E4B-79D9DA7F652D}"/>
              </a:ext>
            </a:extLst>
          </p:cNvPr>
          <p:cNvSpPr txBox="1"/>
          <p:nvPr/>
        </p:nvSpPr>
        <p:spPr>
          <a:xfrm>
            <a:off x="3645863" y="4193659"/>
            <a:ext cx="6654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PE</a:t>
            </a:r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阵列故障检测波形图</a:t>
            </a:r>
            <a:endParaRPr lang="zh-CN" altLang="en-US" dirty="0"/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8BC80CC8-1248-2E81-3957-AF5E2544EBD0}"/>
              </a:ext>
            </a:extLst>
          </p:cNvPr>
          <p:cNvGrpSpPr/>
          <p:nvPr/>
        </p:nvGrpSpPr>
        <p:grpSpPr>
          <a:xfrm>
            <a:off x="229523" y="2708431"/>
            <a:ext cx="2473320" cy="657067"/>
            <a:chOff x="2944077" y="1515650"/>
            <a:chExt cx="3817533" cy="438148"/>
          </a:xfrm>
        </p:grpSpPr>
        <p:sp>
          <p:nvSpPr>
            <p:cNvPr id="14" name="矩形: 圆角 13">
              <a:extLst>
                <a:ext uri="{FF2B5EF4-FFF2-40B4-BE49-F238E27FC236}">
                  <a16:creationId xmlns:a16="http://schemas.microsoft.com/office/drawing/2014/main" id="{6D318D57-A4EF-F58B-6431-23D2FE7E956B}"/>
                </a:ext>
              </a:extLst>
            </p:cNvPr>
            <p:cNvSpPr/>
            <p:nvPr/>
          </p:nvSpPr>
          <p:spPr bwMode="auto">
            <a:xfrm>
              <a:off x="2944077" y="1515650"/>
              <a:ext cx="2297287" cy="266700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zh-CN" altLang="en-US" sz="1400" b="1" dirty="0">
                  <a:latin typeface="宋体" panose="02010600030101010101" pitchFamily="2" charset="-122"/>
                  <a:ea typeface="宋体" panose="02010600030101010101" pitchFamily="2" charset="-122"/>
                </a:rPr>
                <a:t>故障索引</a:t>
              </a:r>
              <a:r>
                <a:rPr lang="en-US" altLang="zh-CN" sz="1400" b="1" dirty="0">
                  <a:latin typeface="宋体" panose="02010600030101010101" pitchFamily="2" charset="-122"/>
                  <a:ea typeface="宋体" panose="02010600030101010101" pitchFamily="2" charset="-122"/>
                </a:rPr>
                <a:t>p</a:t>
              </a:r>
              <a:r>
                <a:rPr lang="zh-CN" altLang="en-US" sz="1400" b="1" dirty="0">
                  <a:latin typeface="宋体" panose="02010600030101010101" pitchFamily="2" charset="-122"/>
                  <a:ea typeface="宋体" panose="02010600030101010101" pitchFamily="2" charset="-122"/>
                </a:rPr>
                <a:t>值</a:t>
              </a:r>
            </a:p>
          </p:txBody>
        </p:sp>
        <p:cxnSp>
          <p:nvCxnSpPr>
            <p:cNvPr id="15" name="直接箭头连接符 14">
              <a:extLst>
                <a:ext uri="{FF2B5EF4-FFF2-40B4-BE49-F238E27FC236}">
                  <a16:creationId xmlns:a16="http://schemas.microsoft.com/office/drawing/2014/main" id="{6CCDF52D-5D5A-F477-E0FE-FF274C288AAA}"/>
                </a:ext>
              </a:extLst>
            </p:cNvPr>
            <p:cNvCxnSpPr>
              <a:cxnSpLocks/>
              <a:stCxn id="14" idx="3"/>
            </p:cNvCxnSpPr>
            <p:nvPr/>
          </p:nvCxnSpPr>
          <p:spPr>
            <a:xfrm>
              <a:off x="5241363" y="1649000"/>
              <a:ext cx="1520247" cy="304798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16C7662A-D149-3E46-AB8C-C899616B233A}"/>
              </a:ext>
            </a:extLst>
          </p:cNvPr>
          <p:cNvGrpSpPr/>
          <p:nvPr/>
        </p:nvGrpSpPr>
        <p:grpSpPr>
          <a:xfrm>
            <a:off x="229523" y="3396328"/>
            <a:ext cx="2473320" cy="505345"/>
            <a:chOff x="2944077" y="1475161"/>
            <a:chExt cx="3817533" cy="336976"/>
          </a:xfrm>
        </p:grpSpPr>
        <p:sp>
          <p:nvSpPr>
            <p:cNvPr id="20" name="矩形: 圆角 19">
              <a:extLst>
                <a:ext uri="{FF2B5EF4-FFF2-40B4-BE49-F238E27FC236}">
                  <a16:creationId xmlns:a16="http://schemas.microsoft.com/office/drawing/2014/main" id="{24277C7D-0525-B48E-3EDB-8D9B9BD6CEE0}"/>
                </a:ext>
              </a:extLst>
            </p:cNvPr>
            <p:cNvSpPr/>
            <p:nvPr/>
          </p:nvSpPr>
          <p:spPr bwMode="auto">
            <a:xfrm>
              <a:off x="2944077" y="1475161"/>
              <a:ext cx="2297286" cy="336976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US" altLang="zh-CN" sz="1400" b="1" dirty="0">
                  <a:latin typeface="宋体" panose="02010600030101010101" pitchFamily="2" charset="-122"/>
                  <a:ea typeface="宋体" panose="02010600030101010101" pitchFamily="2" charset="-122"/>
                </a:rPr>
                <a:t>PE</a:t>
              </a:r>
              <a:r>
                <a:rPr lang="zh-CN" altLang="en-US" sz="1400" b="1" dirty="0">
                  <a:latin typeface="宋体" panose="02010600030101010101" pitchFamily="2" charset="-122"/>
                  <a:ea typeface="宋体" panose="02010600030101010101" pitchFamily="2" charset="-122"/>
                </a:rPr>
                <a:t>阵列的</a:t>
              </a:r>
              <a:endParaRPr lang="en-US" altLang="zh-CN" sz="1400" b="1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  <a:p>
              <a:pPr algn="ctr"/>
              <a:r>
                <a:rPr lang="zh-CN" altLang="en-US" sz="1400" b="1" dirty="0">
                  <a:latin typeface="宋体" panose="02010600030101010101" pitchFamily="2" charset="-122"/>
                  <a:ea typeface="宋体" panose="02010600030101010101" pitchFamily="2" charset="-122"/>
                </a:rPr>
                <a:t>输入特征图数据</a:t>
              </a:r>
            </a:p>
          </p:txBody>
        </p:sp>
        <p:cxnSp>
          <p:nvCxnSpPr>
            <p:cNvPr id="21" name="直接箭头连接符 20">
              <a:extLst>
                <a:ext uri="{FF2B5EF4-FFF2-40B4-BE49-F238E27FC236}">
                  <a16:creationId xmlns:a16="http://schemas.microsoft.com/office/drawing/2014/main" id="{F172A529-3F16-9702-A5FB-00F3C572E10B}"/>
                </a:ext>
              </a:extLst>
            </p:cNvPr>
            <p:cNvCxnSpPr>
              <a:cxnSpLocks/>
            </p:cNvCxnSpPr>
            <p:nvPr/>
          </p:nvCxnSpPr>
          <p:spPr>
            <a:xfrm>
              <a:off x="5241365" y="1649000"/>
              <a:ext cx="1520245" cy="0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9B6C5B3E-7423-3E5F-6D5F-F9FE67C461E4}"/>
              </a:ext>
            </a:extLst>
          </p:cNvPr>
          <p:cNvGrpSpPr/>
          <p:nvPr/>
        </p:nvGrpSpPr>
        <p:grpSpPr>
          <a:xfrm>
            <a:off x="229523" y="3901675"/>
            <a:ext cx="2920076" cy="766041"/>
            <a:chOff x="2944077" y="1341811"/>
            <a:chExt cx="4507095" cy="510814"/>
          </a:xfrm>
        </p:grpSpPr>
        <p:sp>
          <p:nvSpPr>
            <p:cNvPr id="25" name="矩形: 圆角 24">
              <a:extLst>
                <a:ext uri="{FF2B5EF4-FFF2-40B4-BE49-F238E27FC236}">
                  <a16:creationId xmlns:a16="http://schemas.microsoft.com/office/drawing/2014/main" id="{57CC95B6-0A38-5357-1794-74446EFBD6F3}"/>
                </a:ext>
              </a:extLst>
            </p:cNvPr>
            <p:cNvSpPr/>
            <p:nvPr/>
          </p:nvSpPr>
          <p:spPr bwMode="auto">
            <a:xfrm>
              <a:off x="2944077" y="1515649"/>
              <a:ext cx="2297287" cy="336976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zh-CN" altLang="en-US" sz="1400" b="1" dirty="0">
                  <a:latin typeface="宋体" panose="02010600030101010101" pitchFamily="2" charset="-122"/>
                  <a:ea typeface="宋体" panose="02010600030101010101" pitchFamily="2" charset="-122"/>
                </a:rPr>
                <a:t>备用</a:t>
              </a:r>
              <a:r>
                <a:rPr lang="en-US" altLang="zh-CN" sz="1400" b="1" dirty="0">
                  <a:latin typeface="宋体" panose="02010600030101010101" pitchFamily="2" charset="-122"/>
                  <a:ea typeface="宋体" panose="02010600030101010101" pitchFamily="2" charset="-122"/>
                </a:rPr>
                <a:t>PE</a:t>
              </a:r>
              <a:r>
                <a:rPr lang="zh-CN" altLang="en-US" sz="1400" b="1" dirty="0">
                  <a:latin typeface="宋体" panose="02010600030101010101" pitchFamily="2" charset="-122"/>
                  <a:ea typeface="宋体" panose="02010600030101010101" pitchFamily="2" charset="-122"/>
                </a:rPr>
                <a:t>的</a:t>
              </a:r>
              <a:endParaRPr lang="en-US" altLang="zh-CN" sz="1400" b="1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  <a:p>
              <a:pPr algn="ctr"/>
              <a:r>
                <a:rPr lang="zh-CN" altLang="en-US" sz="1400" b="1" dirty="0">
                  <a:latin typeface="宋体" panose="02010600030101010101" pitchFamily="2" charset="-122"/>
                  <a:ea typeface="宋体" panose="02010600030101010101" pitchFamily="2" charset="-122"/>
                </a:rPr>
                <a:t>输入特征图数据</a:t>
              </a:r>
            </a:p>
          </p:txBody>
        </p:sp>
        <p:cxnSp>
          <p:nvCxnSpPr>
            <p:cNvPr id="26" name="直接箭头连接符 25">
              <a:extLst>
                <a:ext uri="{FF2B5EF4-FFF2-40B4-BE49-F238E27FC236}">
                  <a16:creationId xmlns:a16="http://schemas.microsoft.com/office/drawing/2014/main" id="{56232FBF-0B2D-4027-9970-F9DDCE811044}"/>
                </a:ext>
              </a:extLst>
            </p:cNvPr>
            <p:cNvCxnSpPr>
              <a:cxnSpLocks/>
              <a:stCxn id="25" idx="3"/>
            </p:cNvCxnSpPr>
            <p:nvPr/>
          </p:nvCxnSpPr>
          <p:spPr>
            <a:xfrm flipV="1">
              <a:off x="5241364" y="1341811"/>
              <a:ext cx="2209808" cy="342326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D0963E72-4C4E-997F-48FC-7E97B67CE8FF}"/>
              </a:ext>
            </a:extLst>
          </p:cNvPr>
          <p:cNvCxnSpPr/>
          <p:nvPr/>
        </p:nvCxnSpPr>
        <p:spPr>
          <a:xfrm>
            <a:off x="6032500" y="1368925"/>
            <a:ext cx="0" cy="14986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EF1ADCBC-F7E6-A187-BE69-ED60865C1806}"/>
              </a:ext>
            </a:extLst>
          </p:cNvPr>
          <p:cNvCxnSpPr/>
          <p:nvPr/>
        </p:nvCxnSpPr>
        <p:spPr>
          <a:xfrm>
            <a:off x="8629650" y="1368925"/>
            <a:ext cx="0" cy="14986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61529946-25B1-83F9-2192-B186F5C41A48}"/>
              </a:ext>
            </a:extLst>
          </p:cNvPr>
          <p:cNvCxnSpPr>
            <a:cxnSpLocks/>
          </p:cNvCxnSpPr>
          <p:nvPr/>
        </p:nvCxnSpPr>
        <p:spPr>
          <a:xfrm flipH="1">
            <a:off x="6032500" y="1591175"/>
            <a:ext cx="2597150" cy="0"/>
          </a:xfrm>
          <a:prstGeom prst="line">
            <a:avLst/>
          </a:prstGeom>
          <a:ln w="28575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>
            <a:extLst>
              <a:ext uri="{FF2B5EF4-FFF2-40B4-BE49-F238E27FC236}">
                <a16:creationId xmlns:a16="http://schemas.microsoft.com/office/drawing/2014/main" id="{A2178FA2-C6BD-8CB2-F9DD-20CB47EE8E08}"/>
              </a:ext>
            </a:extLst>
          </p:cNvPr>
          <p:cNvSpPr txBox="1"/>
          <p:nvPr/>
        </p:nvSpPr>
        <p:spPr>
          <a:xfrm>
            <a:off x="6696557" y="1277049"/>
            <a:ext cx="12690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latin typeface="宋体" panose="02010600030101010101" pitchFamily="2" charset="-122"/>
                <a:ea typeface="宋体" panose="02010600030101010101" pitchFamily="2" charset="-122"/>
              </a:rPr>
              <a:t>9</a:t>
            </a:r>
            <a:r>
              <a:rPr lang="zh-CN" altLang="en-US" sz="1400" b="1" dirty="0">
                <a:latin typeface="宋体" panose="02010600030101010101" pitchFamily="2" charset="-122"/>
                <a:ea typeface="宋体" panose="02010600030101010101" pitchFamily="2" charset="-122"/>
              </a:rPr>
              <a:t>个时钟周期</a:t>
            </a:r>
          </a:p>
        </p:txBody>
      </p: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D88D5DF4-AEC0-31FD-C535-4E20DD10F436}"/>
              </a:ext>
            </a:extLst>
          </p:cNvPr>
          <p:cNvGrpSpPr/>
          <p:nvPr/>
        </p:nvGrpSpPr>
        <p:grpSpPr>
          <a:xfrm>
            <a:off x="3829973" y="1781434"/>
            <a:ext cx="2481926" cy="1120717"/>
            <a:chOff x="2944077" y="1515650"/>
            <a:chExt cx="3830817" cy="747321"/>
          </a:xfrm>
        </p:grpSpPr>
        <p:sp>
          <p:nvSpPr>
            <p:cNvPr id="38" name="矩形: 圆角 37">
              <a:extLst>
                <a:ext uri="{FF2B5EF4-FFF2-40B4-BE49-F238E27FC236}">
                  <a16:creationId xmlns:a16="http://schemas.microsoft.com/office/drawing/2014/main" id="{C07FF736-1548-017D-EAB7-18509EF3A09C}"/>
                </a:ext>
              </a:extLst>
            </p:cNvPr>
            <p:cNvSpPr/>
            <p:nvPr/>
          </p:nvSpPr>
          <p:spPr bwMode="auto">
            <a:xfrm>
              <a:off x="2944077" y="1515650"/>
              <a:ext cx="2297287" cy="389941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zh-CN" altLang="en-US" sz="1400" b="1" dirty="0">
                  <a:latin typeface="宋体" panose="02010600030101010101" pitchFamily="2" charset="-122"/>
                  <a:ea typeface="宋体" panose="02010600030101010101" pitchFamily="2" charset="-122"/>
                </a:rPr>
                <a:t>对第</a:t>
              </a:r>
              <a:r>
                <a:rPr lang="en-US" altLang="zh-CN" sz="1400" b="1" dirty="0">
                  <a:latin typeface="宋体" panose="02010600030101010101" pitchFamily="2" charset="-122"/>
                  <a:ea typeface="宋体" panose="02010600030101010101" pitchFamily="2" charset="-122"/>
                </a:rPr>
                <a:t>2</a:t>
              </a:r>
              <a:r>
                <a:rPr lang="zh-CN" altLang="en-US" sz="1400" b="1" dirty="0">
                  <a:latin typeface="宋体" panose="02010600030101010101" pitchFamily="2" charset="-122"/>
                  <a:ea typeface="宋体" panose="02010600030101010101" pitchFamily="2" charset="-122"/>
                </a:rPr>
                <a:t>个</a:t>
              </a:r>
              <a:r>
                <a:rPr lang="en-US" altLang="zh-CN" sz="1400" b="1" dirty="0">
                  <a:latin typeface="宋体" panose="02010600030101010101" pitchFamily="2" charset="-122"/>
                  <a:ea typeface="宋体" panose="02010600030101010101" pitchFamily="2" charset="-122"/>
                </a:rPr>
                <a:t>PE</a:t>
              </a:r>
            </a:p>
            <a:p>
              <a:pPr algn="ctr"/>
              <a:r>
                <a:rPr lang="zh-CN" altLang="en-US" sz="1400" b="1" dirty="0">
                  <a:latin typeface="宋体" panose="02010600030101010101" pitchFamily="2" charset="-122"/>
                  <a:ea typeface="宋体" panose="02010600030101010101" pitchFamily="2" charset="-122"/>
                </a:rPr>
                <a:t>进行故障注入</a:t>
              </a:r>
            </a:p>
          </p:txBody>
        </p:sp>
        <p:cxnSp>
          <p:nvCxnSpPr>
            <p:cNvPr id="39" name="直接箭头连接符 38">
              <a:extLst>
                <a:ext uri="{FF2B5EF4-FFF2-40B4-BE49-F238E27FC236}">
                  <a16:creationId xmlns:a16="http://schemas.microsoft.com/office/drawing/2014/main" id="{74779E54-413B-1B45-1BF2-37F2C422B4C0}"/>
                </a:ext>
              </a:extLst>
            </p:cNvPr>
            <p:cNvCxnSpPr>
              <a:cxnSpLocks/>
              <a:stCxn id="38" idx="3"/>
            </p:cNvCxnSpPr>
            <p:nvPr/>
          </p:nvCxnSpPr>
          <p:spPr>
            <a:xfrm>
              <a:off x="5241364" y="1710621"/>
              <a:ext cx="1533530" cy="552350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5" name="直接连接符 44">
            <a:extLst>
              <a:ext uri="{FF2B5EF4-FFF2-40B4-BE49-F238E27FC236}">
                <a16:creationId xmlns:a16="http://schemas.microsoft.com/office/drawing/2014/main" id="{1C9DA65E-CE22-79F3-900B-12B8C1133158}"/>
              </a:ext>
            </a:extLst>
          </p:cNvPr>
          <p:cNvCxnSpPr>
            <a:cxnSpLocks/>
          </p:cNvCxnSpPr>
          <p:nvPr/>
        </p:nvCxnSpPr>
        <p:spPr>
          <a:xfrm>
            <a:off x="6311899" y="2012950"/>
            <a:ext cx="0" cy="854575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>
            <a:extLst>
              <a:ext uri="{FF2B5EF4-FFF2-40B4-BE49-F238E27FC236}">
                <a16:creationId xmlns:a16="http://schemas.microsoft.com/office/drawing/2014/main" id="{3D11C6A8-DF0C-8278-735E-14F92E74E216}"/>
              </a:ext>
            </a:extLst>
          </p:cNvPr>
          <p:cNvCxnSpPr>
            <a:cxnSpLocks/>
          </p:cNvCxnSpPr>
          <p:nvPr/>
        </p:nvCxnSpPr>
        <p:spPr>
          <a:xfrm>
            <a:off x="10369549" y="2012950"/>
            <a:ext cx="0" cy="854575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>
            <a:extLst>
              <a:ext uri="{FF2B5EF4-FFF2-40B4-BE49-F238E27FC236}">
                <a16:creationId xmlns:a16="http://schemas.microsoft.com/office/drawing/2014/main" id="{033D4CB6-49CA-32CB-DCBE-0EB6A3638B54}"/>
              </a:ext>
            </a:extLst>
          </p:cNvPr>
          <p:cNvCxnSpPr>
            <a:cxnSpLocks/>
          </p:cNvCxnSpPr>
          <p:nvPr/>
        </p:nvCxnSpPr>
        <p:spPr>
          <a:xfrm flipH="1">
            <a:off x="6341887" y="2162675"/>
            <a:ext cx="4027662" cy="0"/>
          </a:xfrm>
          <a:prstGeom prst="line">
            <a:avLst/>
          </a:prstGeom>
          <a:ln w="28575">
            <a:solidFill>
              <a:srgbClr val="00206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文本框 49">
            <a:extLst>
              <a:ext uri="{FF2B5EF4-FFF2-40B4-BE49-F238E27FC236}">
                <a16:creationId xmlns:a16="http://schemas.microsoft.com/office/drawing/2014/main" id="{ECB66687-418C-51FE-4E5B-DDED5AF09DA1}"/>
              </a:ext>
            </a:extLst>
          </p:cNvPr>
          <p:cNvSpPr txBox="1"/>
          <p:nvPr/>
        </p:nvSpPr>
        <p:spPr>
          <a:xfrm>
            <a:off x="7331075" y="1866920"/>
            <a:ext cx="12690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latin typeface="宋体" panose="02010600030101010101" pitchFamily="2" charset="-122"/>
                <a:ea typeface="宋体" panose="02010600030101010101" pitchFamily="2" charset="-122"/>
              </a:rPr>
              <a:t>14</a:t>
            </a:r>
            <a:r>
              <a:rPr lang="zh-CN" altLang="en-US" sz="1400" b="1" dirty="0">
                <a:latin typeface="宋体" panose="02010600030101010101" pitchFamily="2" charset="-122"/>
                <a:ea typeface="宋体" panose="02010600030101010101" pitchFamily="2" charset="-122"/>
              </a:rPr>
              <a:t>个时钟周期</a:t>
            </a:r>
          </a:p>
        </p:txBody>
      </p: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0827BBCE-5F39-3180-821A-98A302DDD85D}"/>
              </a:ext>
            </a:extLst>
          </p:cNvPr>
          <p:cNvGrpSpPr/>
          <p:nvPr/>
        </p:nvGrpSpPr>
        <p:grpSpPr>
          <a:xfrm>
            <a:off x="8927439" y="2460664"/>
            <a:ext cx="1373224" cy="877616"/>
            <a:chOff x="288885" y="1968576"/>
            <a:chExt cx="2119552" cy="585215"/>
          </a:xfrm>
        </p:grpSpPr>
        <p:sp>
          <p:nvSpPr>
            <p:cNvPr id="52" name="矩形: 圆角 51">
              <a:extLst>
                <a:ext uri="{FF2B5EF4-FFF2-40B4-BE49-F238E27FC236}">
                  <a16:creationId xmlns:a16="http://schemas.microsoft.com/office/drawing/2014/main" id="{E5F29E58-9F46-C45A-BAC4-6BE1F6B1BA83}"/>
                </a:ext>
              </a:extLst>
            </p:cNvPr>
            <p:cNvSpPr/>
            <p:nvPr/>
          </p:nvSpPr>
          <p:spPr bwMode="auto">
            <a:xfrm>
              <a:off x="288885" y="1968576"/>
              <a:ext cx="1746645" cy="200086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zh-CN" altLang="en-US" sz="1400" b="1" dirty="0">
                  <a:latin typeface="宋体" panose="02010600030101010101" pitchFamily="2" charset="-122"/>
                  <a:ea typeface="宋体" panose="02010600030101010101" pitchFamily="2" charset="-122"/>
                </a:rPr>
                <a:t>输出</a:t>
              </a:r>
              <a:r>
                <a:rPr lang="en-US" altLang="zh-CN" sz="1400" b="1" dirty="0">
                  <a:latin typeface="宋体" panose="02010600030101010101" pitchFamily="2" charset="-122"/>
                  <a:ea typeface="宋体" panose="02010600030101010101" pitchFamily="2" charset="-122"/>
                </a:rPr>
                <a:t>p=2</a:t>
              </a:r>
              <a:endParaRPr lang="zh-CN" altLang="en-US" sz="1400" b="1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cxnSp>
          <p:nvCxnSpPr>
            <p:cNvPr id="53" name="直接箭头连接符 52">
              <a:extLst>
                <a:ext uri="{FF2B5EF4-FFF2-40B4-BE49-F238E27FC236}">
                  <a16:creationId xmlns:a16="http://schemas.microsoft.com/office/drawing/2014/main" id="{01782E4B-B4B8-131F-BFDB-4693A5D392F0}"/>
                </a:ext>
              </a:extLst>
            </p:cNvPr>
            <p:cNvCxnSpPr>
              <a:cxnSpLocks/>
            </p:cNvCxnSpPr>
            <p:nvPr/>
          </p:nvCxnSpPr>
          <p:spPr>
            <a:xfrm>
              <a:off x="1877689" y="2133793"/>
              <a:ext cx="530748" cy="419998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6" name="直接连接符 55">
            <a:extLst>
              <a:ext uri="{FF2B5EF4-FFF2-40B4-BE49-F238E27FC236}">
                <a16:creationId xmlns:a16="http://schemas.microsoft.com/office/drawing/2014/main" id="{7801C28A-6876-5345-906C-72CE7A256D70}"/>
              </a:ext>
            </a:extLst>
          </p:cNvPr>
          <p:cNvCxnSpPr>
            <a:cxnSpLocks/>
          </p:cNvCxnSpPr>
          <p:nvPr/>
        </p:nvCxnSpPr>
        <p:spPr>
          <a:xfrm>
            <a:off x="11233150" y="1368925"/>
            <a:ext cx="0" cy="165367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连接符 56">
            <a:extLst>
              <a:ext uri="{FF2B5EF4-FFF2-40B4-BE49-F238E27FC236}">
                <a16:creationId xmlns:a16="http://schemas.microsoft.com/office/drawing/2014/main" id="{D5A4BFBB-9A18-D983-72B5-F19FB9B7A305}"/>
              </a:ext>
            </a:extLst>
          </p:cNvPr>
          <p:cNvCxnSpPr>
            <a:cxnSpLocks/>
          </p:cNvCxnSpPr>
          <p:nvPr/>
        </p:nvCxnSpPr>
        <p:spPr>
          <a:xfrm flipH="1">
            <a:off x="8636000" y="1591175"/>
            <a:ext cx="2597150" cy="0"/>
          </a:xfrm>
          <a:prstGeom prst="line">
            <a:avLst/>
          </a:prstGeom>
          <a:ln w="28575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文本框 57">
            <a:extLst>
              <a:ext uri="{FF2B5EF4-FFF2-40B4-BE49-F238E27FC236}">
                <a16:creationId xmlns:a16="http://schemas.microsoft.com/office/drawing/2014/main" id="{F399A8BF-EF30-3C37-6C3C-30F9F4D2A5CB}"/>
              </a:ext>
            </a:extLst>
          </p:cNvPr>
          <p:cNvSpPr txBox="1"/>
          <p:nvPr/>
        </p:nvSpPr>
        <p:spPr>
          <a:xfrm>
            <a:off x="9300057" y="1277049"/>
            <a:ext cx="12690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latin typeface="宋体" panose="02010600030101010101" pitchFamily="2" charset="-122"/>
                <a:ea typeface="宋体" panose="02010600030101010101" pitchFamily="2" charset="-122"/>
              </a:rPr>
              <a:t>9</a:t>
            </a:r>
            <a:r>
              <a:rPr lang="zh-CN" altLang="en-US" sz="1400" b="1" dirty="0">
                <a:latin typeface="宋体" panose="02010600030101010101" pitchFamily="2" charset="-122"/>
                <a:ea typeface="宋体" panose="02010600030101010101" pitchFamily="2" charset="-122"/>
              </a:rPr>
              <a:t>个时钟周期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239BE412-1AE7-FB5F-D704-FE91B7D2D515}"/>
              </a:ext>
            </a:extLst>
          </p:cNvPr>
          <p:cNvGrpSpPr/>
          <p:nvPr/>
        </p:nvGrpSpPr>
        <p:grpSpPr>
          <a:xfrm>
            <a:off x="1005858" y="345554"/>
            <a:ext cx="2032540" cy="122478"/>
            <a:chOff x="1005840" y="678180"/>
            <a:chExt cx="2276192" cy="137160"/>
          </a:xfrm>
        </p:grpSpPr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799294F2-EC87-1360-D18F-74F44270A835}"/>
                </a:ext>
              </a:extLst>
            </p:cNvPr>
            <p:cNvCxnSpPr>
              <a:cxnSpLocks/>
            </p:cNvCxnSpPr>
            <p:nvPr/>
          </p:nvCxnSpPr>
          <p:spPr>
            <a:xfrm>
              <a:off x="1005840" y="746760"/>
              <a:ext cx="2139032" cy="0"/>
            </a:xfrm>
            <a:prstGeom prst="line">
              <a:avLst/>
            </a:prstGeom>
            <a:ln w="3175">
              <a:solidFill>
                <a:srgbClr val="005D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58F2B095-2AA6-48F8-05E4-30DA78F14471}"/>
                </a:ext>
              </a:extLst>
            </p:cNvPr>
            <p:cNvSpPr/>
            <p:nvPr/>
          </p:nvSpPr>
          <p:spPr>
            <a:xfrm>
              <a:off x="3144872" y="678180"/>
              <a:ext cx="137160" cy="137160"/>
            </a:xfrm>
            <a:prstGeom prst="ellipse">
              <a:avLst/>
            </a:prstGeom>
            <a:solidFill>
              <a:srgbClr val="005D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方正正纤黑简体"/>
                <a:cs typeface="+mn-cs"/>
              </a:endParaRPr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96E0161A-58C4-BFFB-803A-FFD41B2F863E}"/>
              </a:ext>
            </a:extLst>
          </p:cNvPr>
          <p:cNvGrpSpPr/>
          <p:nvPr/>
        </p:nvGrpSpPr>
        <p:grpSpPr>
          <a:xfrm>
            <a:off x="9214841" y="358647"/>
            <a:ext cx="2018309" cy="122478"/>
            <a:chOff x="884617" y="692843"/>
            <a:chExt cx="2260255" cy="137160"/>
          </a:xfrm>
        </p:grpSpPr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CD30CB4C-CDE9-8CE2-CEB3-CD231A3CE2BB}"/>
                </a:ext>
              </a:extLst>
            </p:cNvPr>
            <p:cNvCxnSpPr>
              <a:cxnSpLocks/>
            </p:cNvCxnSpPr>
            <p:nvPr/>
          </p:nvCxnSpPr>
          <p:spPr>
            <a:xfrm>
              <a:off x="1005840" y="746760"/>
              <a:ext cx="2139032" cy="0"/>
            </a:xfrm>
            <a:prstGeom prst="line">
              <a:avLst/>
            </a:prstGeom>
            <a:ln w="3175">
              <a:solidFill>
                <a:srgbClr val="005D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8DF5EBF6-83CA-7B10-0981-5F476B1AA7F4}"/>
                </a:ext>
              </a:extLst>
            </p:cNvPr>
            <p:cNvSpPr/>
            <p:nvPr/>
          </p:nvSpPr>
          <p:spPr>
            <a:xfrm>
              <a:off x="884617" y="692843"/>
              <a:ext cx="137160" cy="137160"/>
            </a:xfrm>
            <a:prstGeom prst="ellipse">
              <a:avLst/>
            </a:prstGeom>
            <a:solidFill>
              <a:srgbClr val="005D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方正正纤黑简体"/>
                <a:cs typeface="+mn-cs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35407084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3334132" y="124172"/>
            <a:ext cx="55707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容错保护前后精度测试对比</a:t>
            </a:r>
            <a:endParaRPr lang="en-US" altLang="zh-CN" sz="3200" b="1" spc="3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8" name="灯片编号占位符 2">
            <a:extLst>
              <a:ext uri="{FF2B5EF4-FFF2-40B4-BE49-F238E27FC236}">
                <a16:creationId xmlns:a16="http://schemas.microsoft.com/office/drawing/2014/main" id="{CF02A773-DBBB-4996-9719-818B9E75AD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64709" y="6492875"/>
            <a:ext cx="2844800" cy="365125"/>
          </a:xfrm>
        </p:spPr>
        <p:txBody>
          <a:bodyPr/>
          <a:lstStyle/>
          <a:p>
            <a:pPr algn="ctr" defTabSz="1219170"/>
            <a:fld id="{0C913308-F349-4B6D-A68A-DD1791B4A57B}" type="slidenum">
              <a:rPr lang="zh-CN" altLang="en-US">
                <a:latin typeface="Arial"/>
                <a:ea typeface="SimSun"/>
              </a:rPr>
              <a:pPr algn="ctr" defTabSz="1219170"/>
              <a:t>17</a:t>
            </a:fld>
            <a:endParaRPr lang="zh-CN" altLang="en-US" dirty="0">
              <a:latin typeface="Arial"/>
              <a:ea typeface="SimSun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74AAA85-AB7B-25EB-5CFB-B34BF240BC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6632" y="2035357"/>
            <a:ext cx="7220895" cy="4183313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6D3AA1FD-3D1B-787E-834E-7327D2F8607F}"/>
              </a:ext>
            </a:extLst>
          </p:cNvPr>
          <p:cNvSpPr txBox="1"/>
          <p:nvPr/>
        </p:nvSpPr>
        <p:spPr>
          <a:xfrm>
            <a:off x="834390" y="1007245"/>
            <a:ext cx="54566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针对</a:t>
            </a:r>
            <a:r>
              <a: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PE</a:t>
            </a:r>
            <a:r>
              <a: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阵列中同一个</a:t>
            </a:r>
            <a:r>
              <a: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Critical bit</a:t>
            </a:r>
            <a:r>
              <a: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进行精度测试</a:t>
            </a:r>
            <a:endParaRPr lang="en-US" altLang="zh-CN" sz="20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容错保护前后分类准确率对比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74BA8F7F-9D3E-C829-9D24-C0F7B9B10806}"/>
              </a:ext>
            </a:extLst>
          </p:cNvPr>
          <p:cNvSpPr txBox="1"/>
          <p:nvPr/>
        </p:nvSpPr>
        <p:spPr>
          <a:xfrm>
            <a:off x="3001995" y="6228078"/>
            <a:ext cx="22113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容错保护前</a:t>
            </a:r>
            <a:endParaRPr lang="zh-CN" alt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F3EA515D-F9DA-E7DA-423E-89E82DAE64B2}"/>
              </a:ext>
            </a:extLst>
          </p:cNvPr>
          <p:cNvSpPr txBox="1"/>
          <p:nvPr/>
        </p:nvSpPr>
        <p:spPr>
          <a:xfrm>
            <a:off x="6875495" y="6234638"/>
            <a:ext cx="22113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容错保护后</a:t>
            </a:r>
            <a:endParaRPr lang="zh-CN" altLang="en-US" dirty="0"/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AA0DE38C-931C-62B8-44CA-CB2121ACFA7D}"/>
              </a:ext>
            </a:extLst>
          </p:cNvPr>
          <p:cNvGrpSpPr/>
          <p:nvPr/>
        </p:nvGrpSpPr>
        <p:grpSpPr>
          <a:xfrm>
            <a:off x="1005858" y="345554"/>
            <a:ext cx="2032540" cy="122478"/>
            <a:chOff x="1005840" y="678180"/>
            <a:chExt cx="2276192" cy="137160"/>
          </a:xfrm>
        </p:grpSpPr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440370A5-CD17-2D3C-01CE-CCC95A7612BF}"/>
                </a:ext>
              </a:extLst>
            </p:cNvPr>
            <p:cNvCxnSpPr>
              <a:cxnSpLocks/>
            </p:cNvCxnSpPr>
            <p:nvPr/>
          </p:nvCxnSpPr>
          <p:spPr>
            <a:xfrm>
              <a:off x="1005840" y="746760"/>
              <a:ext cx="2139032" cy="0"/>
            </a:xfrm>
            <a:prstGeom prst="line">
              <a:avLst/>
            </a:prstGeom>
            <a:ln w="3175">
              <a:solidFill>
                <a:srgbClr val="005D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B74A39F1-044B-6010-E017-9EF3CE26026A}"/>
                </a:ext>
              </a:extLst>
            </p:cNvPr>
            <p:cNvSpPr/>
            <p:nvPr/>
          </p:nvSpPr>
          <p:spPr>
            <a:xfrm>
              <a:off x="3144872" y="678180"/>
              <a:ext cx="137160" cy="137160"/>
            </a:xfrm>
            <a:prstGeom prst="ellipse">
              <a:avLst/>
            </a:prstGeom>
            <a:solidFill>
              <a:srgbClr val="005D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方正正纤黑简体"/>
                <a:cs typeface="+mn-cs"/>
              </a:endParaRPr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B2C4A194-2352-B00B-94E2-3F5B19B94B49}"/>
              </a:ext>
            </a:extLst>
          </p:cNvPr>
          <p:cNvGrpSpPr/>
          <p:nvPr/>
        </p:nvGrpSpPr>
        <p:grpSpPr>
          <a:xfrm>
            <a:off x="9214841" y="358647"/>
            <a:ext cx="2018309" cy="122478"/>
            <a:chOff x="884617" y="692843"/>
            <a:chExt cx="2260255" cy="137160"/>
          </a:xfrm>
        </p:grpSpPr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A671F95D-51DD-156D-C068-0841CB7FEAC9}"/>
                </a:ext>
              </a:extLst>
            </p:cNvPr>
            <p:cNvCxnSpPr>
              <a:cxnSpLocks/>
            </p:cNvCxnSpPr>
            <p:nvPr/>
          </p:nvCxnSpPr>
          <p:spPr>
            <a:xfrm>
              <a:off x="1005840" y="746760"/>
              <a:ext cx="2139032" cy="0"/>
            </a:xfrm>
            <a:prstGeom prst="line">
              <a:avLst/>
            </a:prstGeom>
            <a:ln w="3175">
              <a:solidFill>
                <a:srgbClr val="005D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9B4E866F-63EA-883D-ACA9-F153872696F0}"/>
                </a:ext>
              </a:extLst>
            </p:cNvPr>
            <p:cNvSpPr/>
            <p:nvPr/>
          </p:nvSpPr>
          <p:spPr>
            <a:xfrm>
              <a:off x="884617" y="692843"/>
              <a:ext cx="137160" cy="137160"/>
            </a:xfrm>
            <a:prstGeom prst="ellipse">
              <a:avLst/>
            </a:prstGeom>
            <a:solidFill>
              <a:srgbClr val="005D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方正正纤黑简体"/>
                <a:cs typeface="+mn-cs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547778792"/>
      </p:ext>
    </p:extLst>
  </p:cSld>
  <p:clrMapOvr>
    <a:masterClrMapping/>
  </p:clrMapOvr>
  <p:transition spd="med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2797126" y="124172"/>
            <a:ext cx="66447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b="1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PE</a:t>
            </a:r>
            <a:r>
              <a:rPr lang="zh-CN" altLang="en-US" sz="3200" b="1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阵列故障检测逻辑可靠性评估</a:t>
            </a:r>
            <a:endParaRPr lang="en-US" altLang="zh-CN" sz="3200" b="1" spc="3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8" name="灯片编号占位符 2">
            <a:extLst>
              <a:ext uri="{FF2B5EF4-FFF2-40B4-BE49-F238E27FC236}">
                <a16:creationId xmlns:a16="http://schemas.microsoft.com/office/drawing/2014/main" id="{CF02A773-DBBB-4996-9719-818B9E75AD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64709" y="6492875"/>
            <a:ext cx="2844800" cy="365125"/>
          </a:xfrm>
        </p:spPr>
        <p:txBody>
          <a:bodyPr/>
          <a:lstStyle/>
          <a:p>
            <a:pPr algn="ctr" defTabSz="1219170"/>
            <a:fld id="{0C913308-F349-4B6D-A68A-DD1791B4A57B}" type="slidenum">
              <a:rPr lang="zh-CN" altLang="en-US">
                <a:latin typeface="Arial"/>
                <a:ea typeface="SimSun"/>
              </a:rPr>
              <a:pPr algn="ctr" defTabSz="1219170"/>
              <a:t>18</a:t>
            </a:fld>
            <a:endParaRPr lang="zh-CN" altLang="en-US" dirty="0">
              <a:latin typeface="Arial"/>
              <a:ea typeface="SimSun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058D1B6C-94ED-84CF-9A3F-3EB6A671A4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0188" y="2243780"/>
            <a:ext cx="8551622" cy="1728099"/>
          </a:xfrm>
          <a:prstGeom prst="rect">
            <a:avLst/>
          </a:prstGeom>
        </p:spPr>
      </p:pic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84FD35DA-0984-0D3A-FCE1-43F2AB65DD25}"/>
              </a:ext>
            </a:extLst>
          </p:cNvPr>
          <p:cNvCxnSpPr>
            <a:cxnSpLocks/>
          </p:cNvCxnSpPr>
          <p:nvPr/>
        </p:nvCxnSpPr>
        <p:spPr>
          <a:xfrm>
            <a:off x="1005858" y="418671"/>
            <a:ext cx="1740065" cy="0"/>
          </a:xfrm>
          <a:prstGeom prst="line">
            <a:avLst/>
          </a:prstGeom>
          <a:ln w="3175">
            <a:solidFill>
              <a:srgbClr val="005D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椭圆 20">
            <a:extLst>
              <a:ext uri="{FF2B5EF4-FFF2-40B4-BE49-F238E27FC236}">
                <a16:creationId xmlns:a16="http://schemas.microsoft.com/office/drawing/2014/main" id="{81D47BCE-2709-45FB-E15F-7326FA4EC9A0}"/>
              </a:ext>
            </a:extLst>
          </p:cNvPr>
          <p:cNvSpPr/>
          <p:nvPr/>
        </p:nvSpPr>
        <p:spPr>
          <a:xfrm>
            <a:off x="2674648" y="356658"/>
            <a:ext cx="122478" cy="122478"/>
          </a:xfrm>
          <a:prstGeom prst="ellipse">
            <a:avLst/>
          </a:prstGeom>
          <a:solidFill>
            <a:srgbClr val="005D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方正正纤黑简体"/>
              <a:cs typeface="+mn-cs"/>
            </a:endParaRPr>
          </a:p>
        </p:txBody>
      </p: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D7399117-8F1B-EBD9-43B5-EF29D4B409F5}"/>
              </a:ext>
            </a:extLst>
          </p:cNvPr>
          <p:cNvCxnSpPr>
            <a:cxnSpLocks/>
          </p:cNvCxnSpPr>
          <p:nvPr/>
        </p:nvCxnSpPr>
        <p:spPr>
          <a:xfrm>
            <a:off x="9501778" y="440607"/>
            <a:ext cx="1740065" cy="0"/>
          </a:xfrm>
          <a:prstGeom prst="line">
            <a:avLst/>
          </a:prstGeom>
          <a:ln w="3175">
            <a:solidFill>
              <a:srgbClr val="005D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椭圆 22">
            <a:extLst>
              <a:ext uri="{FF2B5EF4-FFF2-40B4-BE49-F238E27FC236}">
                <a16:creationId xmlns:a16="http://schemas.microsoft.com/office/drawing/2014/main" id="{B721F029-2D43-16DB-5C5B-27BCC951BCD0}"/>
              </a:ext>
            </a:extLst>
          </p:cNvPr>
          <p:cNvSpPr/>
          <p:nvPr/>
        </p:nvSpPr>
        <p:spPr>
          <a:xfrm>
            <a:off x="9431858" y="380283"/>
            <a:ext cx="122478" cy="122478"/>
          </a:xfrm>
          <a:prstGeom prst="ellipse">
            <a:avLst/>
          </a:prstGeom>
          <a:solidFill>
            <a:srgbClr val="005D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方正正纤黑简体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06068076"/>
      </p:ext>
    </p:extLst>
  </p:cSld>
  <p:clrMapOvr>
    <a:masterClrMapping/>
  </p:clrMapOvr>
  <p:transition spd="med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3470386" y="124172"/>
            <a:ext cx="52982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b="1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PE</a:t>
            </a:r>
            <a:r>
              <a:rPr lang="zh-CN" altLang="en-US" sz="3200" b="1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阵列容错资源开销分析</a:t>
            </a:r>
            <a:endParaRPr lang="en-US" altLang="zh-CN" sz="3200" b="1" spc="3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8" name="灯片编号占位符 2">
            <a:extLst>
              <a:ext uri="{FF2B5EF4-FFF2-40B4-BE49-F238E27FC236}">
                <a16:creationId xmlns:a16="http://schemas.microsoft.com/office/drawing/2014/main" id="{CF02A773-DBBB-4996-9719-818B9E75AD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64709" y="6492875"/>
            <a:ext cx="2844800" cy="365125"/>
          </a:xfrm>
        </p:spPr>
        <p:txBody>
          <a:bodyPr/>
          <a:lstStyle/>
          <a:p>
            <a:pPr algn="ctr" defTabSz="1219170"/>
            <a:fld id="{0C913308-F349-4B6D-A68A-DD1791B4A57B}" type="slidenum">
              <a:rPr lang="zh-CN" altLang="en-US">
                <a:latin typeface="Arial"/>
                <a:ea typeface="SimSun"/>
              </a:rPr>
              <a:pPr algn="ctr" defTabSz="1219170"/>
              <a:t>19</a:t>
            </a:fld>
            <a:endParaRPr lang="zh-CN" altLang="en-US" dirty="0">
              <a:latin typeface="Arial"/>
              <a:ea typeface="SimSun"/>
            </a:endParaRPr>
          </a:p>
        </p:txBody>
      </p:sp>
      <p:sp>
        <p:nvSpPr>
          <p:cNvPr id="16" name="文本1">
            <a:extLst>
              <a:ext uri="{FF2B5EF4-FFF2-40B4-BE49-F238E27FC236}">
                <a16:creationId xmlns:a16="http://schemas.microsoft.com/office/drawing/2014/main" id="{5CF8CE2C-27A9-E214-587C-196B74075871}"/>
              </a:ext>
            </a:extLst>
          </p:cNvPr>
          <p:cNvSpPr>
            <a:spLocks noChangeArrowheads="1"/>
          </p:cNvSpPr>
          <p:nvPr/>
        </p:nvSpPr>
        <p:spPr bwMode="gray">
          <a:xfrm>
            <a:off x="7603164" y="5877195"/>
            <a:ext cx="2861545" cy="702193"/>
          </a:xfrm>
          <a:prstGeom prst="roundRect">
            <a:avLst>
              <a:gd name="adj" fmla="val 11505"/>
            </a:avLst>
          </a:prstGeom>
          <a:noFill/>
          <a:ln w="28575" cap="flat" cmpd="sng" algn="ctr">
            <a:solidFill>
              <a:srgbClr val="005D9D"/>
            </a:solidFill>
            <a:prstDash val="solid"/>
          </a:ln>
          <a:effectLst/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传统的三模冗余方案</a:t>
            </a:r>
            <a:endParaRPr lang="en-US" altLang="zh-CN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保护成本在</a:t>
            </a:r>
            <a:r>
              <a:rPr lang="en-US" altLang="zh-CN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r>
              <a:rPr lang="zh-CN" altLang="en-US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倍以上</a:t>
            </a:r>
            <a:endParaRPr lang="en-US" altLang="zh-CN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31" name="图片 30">
            <a:extLst>
              <a:ext uri="{FF2B5EF4-FFF2-40B4-BE49-F238E27FC236}">
                <a16:creationId xmlns:a16="http://schemas.microsoft.com/office/drawing/2014/main" id="{520FAFB9-FC84-FB18-F055-A755767E97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5585" y="1384857"/>
            <a:ext cx="10087845" cy="2478651"/>
          </a:xfrm>
          <a:prstGeom prst="rect">
            <a:avLst/>
          </a:prstGeom>
        </p:spPr>
      </p:pic>
      <p:sp>
        <p:nvSpPr>
          <p:cNvPr id="32" name="文本框 31">
            <a:extLst>
              <a:ext uri="{FF2B5EF4-FFF2-40B4-BE49-F238E27FC236}">
                <a16:creationId xmlns:a16="http://schemas.microsoft.com/office/drawing/2014/main" id="{FA85EB88-56CF-0560-3EFE-E391A467CCEB}"/>
              </a:ext>
            </a:extLst>
          </p:cNvPr>
          <p:cNvSpPr txBox="1"/>
          <p:nvPr/>
        </p:nvSpPr>
        <p:spPr>
          <a:xfrm>
            <a:off x="1052077" y="984747"/>
            <a:ext cx="38683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容错保护后</a:t>
            </a:r>
            <a:r>
              <a: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PE</a:t>
            </a:r>
            <a:r>
              <a: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阵列资源开销分析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BBE89553-28B0-9D25-22C7-4C55619E4632}"/>
              </a:ext>
            </a:extLst>
          </p:cNvPr>
          <p:cNvGrpSpPr/>
          <p:nvPr/>
        </p:nvGrpSpPr>
        <p:grpSpPr>
          <a:xfrm>
            <a:off x="1005858" y="345554"/>
            <a:ext cx="2032540" cy="122478"/>
            <a:chOff x="1005840" y="678180"/>
            <a:chExt cx="2276192" cy="137160"/>
          </a:xfrm>
        </p:grpSpPr>
        <p:cxnSp>
          <p:nvCxnSpPr>
            <p:cNvPr id="3" name="直接连接符 2">
              <a:extLst>
                <a:ext uri="{FF2B5EF4-FFF2-40B4-BE49-F238E27FC236}">
                  <a16:creationId xmlns:a16="http://schemas.microsoft.com/office/drawing/2014/main" id="{84DC8585-2ADA-17A0-51A8-7DAEB8295F13}"/>
                </a:ext>
              </a:extLst>
            </p:cNvPr>
            <p:cNvCxnSpPr>
              <a:cxnSpLocks/>
            </p:cNvCxnSpPr>
            <p:nvPr/>
          </p:nvCxnSpPr>
          <p:spPr>
            <a:xfrm>
              <a:off x="1005840" y="746760"/>
              <a:ext cx="2139032" cy="0"/>
            </a:xfrm>
            <a:prstGeom prst="line">
              <a:avLst/>
            </a:prstGeom>
            <a:ln w="3175">
              <a:solidFill>
                <a:srgbClr val="005D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DD9762EC-63A8-B1B6-EA23-0E4AAF5E396C}"/>
                </a:ext>
              </a:extLst>
            </p:cNvPr>
            <p:cNvSpPr/>
            <p:nvPr/>
          </p:nvSpPr>
          <p:spPr>
            <a:xfrm>
              <a:off x="3144872" y="678180"/>
              <a:ext cx="137160" cy="137160"/>
            </a:xfrm>
            <a:prstGeom prst="ellipse">
              <a:avLst/>
            </a:prstGeom>
            <a:solidFill>
              <a:srgbClr val="005D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方正正纤黑简体"/>
                <a:cs typeface="+mn-cs"/>
              </a:endParaRP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F62607F5-27DF-D912-CBBE-72B09A52E992}"/>
              </a:ext>
            </a:extLst>
          </p:cNvPr>
          <p:cNvGrpSpPr/>
          <p:nvPr/>
        </p:nvGrpSpPr>
        <p:grpSpPr>
          <a:xfrm>
            <a:off x="9214841" y="358647"/>
            <a:ext cx="2018309" cy="122478"/>
            <a:chOff x="884617" y="692843"/>
            <a:chExt cx="2260255" cy="137160"/>
          </a:xfrm>
        </p:grpSpPr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E02AB03C-E172-1F7D-42EC-D0C5B6AB9FCF}"/>
                </a:ext>
              </a:extLst>
            </p:cNvPr>
            <p:cNvCxnSpPr>
              <a:cxnSpLocks/>
            </p:cNvCxnSpPr>
            <p:nvPr/>
          </p:nvCxnSpPr>
          <p:spPr>
            <a:xfrm>
              <a:off x="1005840" y="746760"/>
              <a:ext cx="2139032" cy="0"/>
            </a:xfrm>
            <a:prstGeom prst="line">
              <a:avLst/>
            </a:prstGeom>
            <a:ln w="3175">
              <a:solidFill>
                <a:srgbClr val="005D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D7F089E6-912F-2D7B-1F6B-A9CD957D1479}"/>
                </a:ext>
              </a:extLst>
            </p:cNvPr>
            <p:cNvSpPr/>
            <p:nvPr/>
          </p:nvSpPr>
          <p:spPr>
            <a:xfrm>
              <a:off x="884617" y="692843"/>
              <a:ext cx="137160" cy="137160"/>
            </a:xfrm>
            <a:prstGeom prst="ellipse">
              <a:avLst/>
            </a:prstGeom>
            <a:solidFill>
              <a:srgbClr val="005D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方正正纤黑简体"/>
                <a:cs typeface="+mn-cs"/>
              </a:endParaRPr>
            </a:p>
          </p:txBody>
        </p:sp>
      </p:grpSp>
      <p:sp>
        <p:nvSpPr>
          <p:cNvPr id="17" name="文本框 16">
            <a:extLst>
              <a:ext uri="{FF2B5EF4-FFF2-40B4-BE49-F238E27FC236}">
                <a16:creationId xmlns:a16="http://schemas.microsoft.com/office/drawing/2014/main" id="{52C901F0-AA71-D5FC-694D-8F2A7FDD6257}"/>
              </a:ext>
            </a:extLst>
          </p:cNvPr>
          <p:cNvSpPr txBox="1"/>
          <p:nvPr/>
        </p:nvSpPr>
        <p:spPr>
          <a:xfrm>
            <a:off x="1121353" y="3928461"/>
            <a:ext cx="10421156" cy="8707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加和校验方案：</a:t>
            </a:r>
            <a:endParaRPr lang="en-US" altLang="zh-CN" b="1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	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参考论文：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FT-CNN_Algorithm-Based_Fault_Tolerance_for_Convolutional_Neural_Networks</a:t>
            </a:r>
          </a:p>
        </p:txBody>
      </p:sp>
      <p:graphicFrame>
        <p:nvGraphicFramePr>
          <p:cNvPr id="18" name="表格 17">
            <a:extLst>
              <a:ext uri="{FF2B5EF4-FFF2-40B4-BE49-F238E27FC236}">
                <a16:creationId xmlns:a16="http://schemas.microsoft.com/office/drawing/2014/main" id="{1665D89F-755D-A283-9FCC-20ABFBBD6C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1254543"/>
              </p:ext>
            </p:extLst>
          </p:nvPr>
        </p:nvGraphicFramePr>
        <p:xfrm>
          <a:off x="1341624" y="4831503"/>
          <a:ext cx="9671051" cy="767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17763">
                  <a:extLst>
                    <a:ext uri="{9D8B030D-6E8A-4147-A177-3AD203B41FA5}">
                      <a16:colId xmlns:a16="http://schemas.microsoft.com/office/drawing/2014/main" val="2732636371"/>
                    </a:ext>
                  </a:extLst>
                </a:gridCol>
                <a:gridCol w="2417763">
                  <a:extLst>
                    <a:ext uri="{9D8B030D-6E8A-4147-A177-3AD203B41FA5}">
                      <a16:colId xmlns:a16="http://schemas.microsoft.com/office/drawing/2014/main" val="352290289"/>
                    </a:ext>
                  </a:extLst>
                </a:gridCol>
                <a:gridCol w="2403474">
                  <a:extLst>
                    <a:ext uri="{9D8B030D-6E8A-4147-A177-3AD203B41FA5}">
                      <a16:colId xmlns:a16="http://schemas.microsoft.com/office/drawing/2014/main" val="108649924"/>
                    </a:ext>
                  </a:extLst>
                </a:gridCol>
                <a:gridCol w="2432051">
                  <a:extLst>
                    <a:ext uri="{9D8B030D-6E8A-4147-A177-3AD203B41FA5}">
                      <a16:colId xmlns:a16="http://schemas.microsoft.com/office/drawing/2014/main" val="92131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并行度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Slice LUT</a:t>
                      </a:r>
                      <a:endParaRPr lang="zh-CN" altLang="en-US" sz="20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</a:pPr>
                      <a:r>
                        <a:rPr lang="en-US" sz="2000" b="1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Slice Registers</a:t>
                      </a:r>
                      <a:endParaRPr lang="zh-CN" sz="20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</a:pPr>
                      <a:r>
                        <a:rPr lang="en-US" sz="2000" b="1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DSP</a:t>
                      </a:r>
                      <a:endParaRPr lang="zh-CN" sz="20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97825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512(P=4)</a:t>
                      </a:r>
                      <a:endParaRPr lang="zh-CN" altLang="en-US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14792(1.427x)</a:t>
                      </a:r>
                      <a:endParaRPr lang="zh-CN" altLang="en-US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26285(2.581x)</a:t>
                      </a:r>
                      <a:endParaRPr lang="zh-CN" altLang="en-US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152(1.188x)</a:t>
                      </a:r>
                      <a:endParaRPr lang="zh-CN" altLang="en-US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0665869"/>
                  </a:ext>
                </a:extLst>
              </a:tr>
            </a:tbl>
          </a:graphicData>
        </a:graphic>
      </p:graphicFrame>
      <p:sp>
        <p:nvSpPr>
          <p:cNvPr id="19" name="矩形 18">
            <a:extLst>
              <a:ext uri="{FF2B5EF4-FFF2-40B4-BE49-F238E27FC236}">
                <a16:creationId xmlns:a16="http://schemas.microsoft.com/office/drawing/2014/main" id="{FD715E59-8219-FC7F-129B-45485F5FCA9E}"/>
              </a:ext>
            </a:extLst>
          </p:cNvPr>
          <p:cNvSpPr/>
          <p:nvPr/>
        </p:nvSpPr>
        <p:spPr bwMode="auto">
          <a:xfrm>
            <a:off x="1240320" y="2218147"/>
            <a:ext cx="9873660" cy="657055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>
            <a:innerShdw blurRad="88900">
              <a:prstClr val="black"/>
            </a:innerShdw>
          </a:effectLst>
        </p:spPr>
        <p:txBody>
          <a:bodyPr wrap="square" rtlCol="0" anchor="ctr">
            <a:noAutofit/>
          </a:bodyPr>
          <a:lstStyle/>
          <a:p>
            <a:pPr algn="l"/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20696198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/>
      <p:bldP spid="1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弦形 3"/>
          <p:cNvSpPr/>
          <p:nvPr/>
        </p:nvSpPr>
        <p:spPr>
          <a:xfrm rot="18608448">
            <a:off x="3926167" y="-1985121"/>
            <a:ext cx="4339665" cy="4339665"/>
          </a:xfrm>
          <a:prstGeom prst="chord">
            <a:avLst>
              <a:gd name="adj1" fmla="val 2700000"/>
              <a:gd name="adj2" fmla="val 14088105"/>
            </a:avLst>
          </a:prstGeom>
          <a:solidFill>
            <a:srgbClr val="FAFAFC"/>
          </a:solidFill>
          <a:ln>
            <a:noFill/>
          </a:ln>
          <a:effectLst>
            <a:outerShdw blurRad="88900" sx="102000" sy="102000" algn="ctr" rotWithShape="0">
              <a:schemeClr val="tx1">
                <a:lumMod val="95000"/>
                <a:lumOff val="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弧形 4"/>
          <p:cNvSpPr/>
          <p:nvPr/>
        </p:nvSpPr>
        <p:spPr>
          <a:xfrm rot="8100000">
            <a:off x="2991563" y="-2935262"/>
            <a:ext cx="6222434" cy="6363734"/>
          </a:xfrm>
          <a:prstGeom prst="arc">
            <a:avLst>
              <a:gd name="adj1" fmla="val 13235952"/>
              <a:gd name="adj2" fmla="val 2948574"/>
            </a:avLst>
          </a:prstGeom>
          <a:ln w="3175">
            <a:solidFill>
              <a:schemeClr val="tx1">
                <a:lumMod val="85000"/>
                <a:lumOff val="1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3368452" y="1848811"/>
            <a:ext cx="228600" cy="228600"/>
            <a:chOff x="3619500" y="4324350"/>
            <a:chExt cx="228600" cy="228600"/>
          </a:xfrm>
        </p:grpSpPr>
        <p:sp>
          <p:nvSpPr>
            <p:cNvPr id="6" name="椭圆 5"/>
            <p:cNvSpPr/>
            <p:nvPr/>
          </p:nvSpPr>
          <p:spPr>
            <a:xfrm>
              <a:off x="3667125" y="4371975"/>
              <a:ext cx="133350" cy="133350"/>
            </a:xfrm>
            <a:prstGeom prst="ellipse">
              <a:avLst/>
            </a:prstGeom>
            <a:solidFill>
              <a:srgbClr val="005D9D"/>
            </a:solidFill>
            <a:ln>
              <a:noFill/>
            </a:ln>
            <a:effectLst>
              <a:outerShdw blurRad="508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7" name="椭圆 6"/>
            <p:cNvSpPr/>
            <p:nvPr/>
          </p:nvSpPr>
          <p:spPr>
            <a:xfrm>
              <a:off x="3619500" y="4324350"/>
              <a:ext cx="228600" cy="228600"/>
            </a:xfrm>
            <a:prstGeom prst="ellipse">
              <a:avLst/>
            </a:prstGeom>
            <a:noFill/>
            <a:ln w="3175">
              <a:solidFill>
                <a:schemeClr val="tx1">
                  <a:lumMod val="95000"/>
                  <a:lumOff val="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4919280" y="3073191"/>
            <a:ext cx="228600" cy="228600"/>
            <a:chOff x="3619500" y="4324350"/>
            <a:chExt cx="228600" cy="228600"/>
          </a:xfrm>
        </p:grpSpPr>
        <p:sp>
          <p:nvSpPr>
            <p:cNvPr id="17" name="椭圆 16"/>
            <p:cNvSpPr/>
            <p:nvPr/>
          </p:nvSpPr>
          <p:spPr>
            <a:xfrm>
              <a:off x="3667125" y="4371975"/>
              <a:ext cx="133350" cy="133350"/>
            </a:xfrm>
            <a:prstGeom prst="ellipse">
              <a:avLst/>
            </a:prstGeom>
            <a:solidFill>
              <a:srgbClr val="005D9D"/>
            </a:solidFill>
            <a:ln>
              <a:noFill/>
            </a:ln>
            <a:effectLst>
              <a:outerShdw blurRad="508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>
              <a:off x="3619500" y="4324350"/>
              <a:ext cx="228600" cy="228600"/>
            </a:xfrm>
            <a:prstGeom prst="ellipse">
              <a:avLst/>
            </a:prstGeom>
            <a:noFill/>
            <a:ln w="3175">
              <a:solidFill>
                <a:schemeClr val="tx1">
                  <a:lumMod val="95000"/>
                  <a:lumOff val="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7248667" y="3073191"/>
            <a:ext cx="228600" cy="228600"/>
            <a:chOff x="3619500" y="4324350"/>
            <a:chExt cx="228600" cy="228600"/>
          </a:xfrm>
        </p:grpSpPr>
        <p:sp>
          <p:nvSpPr>
            <p:cNvPr id="20" name="椭圆 19"/>
            <p:cNvSpPr/>
            <p:nvPr/>
          </p:nvSpPr>
          <p:spPr>
            <a:xfrm>
              <a:off x="3667125" y="4371975"/>
              <a:ext cx="133350" cy="133350"/>
            </a:xfrm>
            <a:prstGeom prst="ellipse">
              <a:avLst/>
            </a:prstGeom>
            <a:solidFill>
              <a:srgbClr val="005D9D"/>
            </a:solidFill>
            <a:ln>
              <a:noFill/>
            </a:ln>
            <a:effectLst>
              <a:outerShdw blurRad="508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1" name="椭圆 20"/>
            <p:cNvSpPr/>
            <p:nvPr/>
          </p:nvSpPr>
          <p:spPr>
            <a:xfrm>
              <a:off x="3619500" y="4324350"/>
              <a:ext cx="228600" cy="228600"/>
            </a:xfrm>
            <a:prstGeom prst="ellipse">
              <a:avLst/>
            </a:prstGeom>
            <a:noFill/>
            <a:ln w="3175">
              <a:solidFill>
                <a:schemeClr val="tx1">
                  <a:lumMod val="95000"/>
                  <a:lumOff val="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8670555" y="1848811"/>
            <a:ext cx="228600" cy="228600"/>
            <a:chOff x="3619500" y="4324350"/>
            <a:chExt cx="228600" cy="228600"/>
          </a:xfrm>
        </p:grpSpPr>
        <p:sp>
          <p:nvSpPr>
            <p:cNvPr id="23" name="椭圆 22"/>
            <p:cNvSpPr/>
            <p:nvPr/>
          </p:nvSpPr>
          <p:spPr>
            <a:xfrm>
              <a:off x="3667125" y="4371975"/>
              <a:ext cx="133350" cy="133350"/>
            </a:xfrm>
            <a:prstGeom prst="ellipse">
              <a:avLst/>
            </a:prstGeom>
            <a:solidFill>
              <a:srgbClr val="005D9D"/>
            </a:solidFill>
            <a:ln>
              <a:noFill/>
            </a:ln>
            <a:effectLst>
              <a:outerShdw blurRad="508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4" name="椭圆 23"/>
            <p:cNvSpPr/>
            <p:nvPr/>
          </p:nvSpPr>
          <p:spPr>
            <a:xfrm>
              <a:off x="3619500" y="4324350"/>
              <a:ext cx="228600" cy="228600"/>
            </a:xfrm>
            <a:prstGeom prst="ellipse">
              <a:avLst/>
            </a:prstGeom>
            <a:noFill/>
            <a:ln w="3175">
              <a:solidFill>
                <a:schemeClr val="tx1">
                  <a:lumMod val="95000"/>
                  <a:lumOff val="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6F24DC5B-58C8-4E91-9909-EAE4C331CD24}"/>
              </a:ext>
            </a:extLst>
          </p:cNvPr>
          <p:cNvGrpSpPr/>
          <p:nvPr/>
        </p:nvGrpSpPr>
        <p:grpSpPr>
          <a:xfrm>
            <a:off x="6460786" y="4260673"/>
            <a:ext cx="4407030" cy="1534575"/>
            <a:chOff x="8976360" y="894949"/>
            <a:chExt cx="3571907" cy="1534575"/>
          </a:xfrm>
        </p:grpSpPr>
        <p:sp>
          <p:nvSpPr>
            <p:cNvPr id="30" name="文本框 29"/>
            <p:cNvSpPr txBox="1"/>
            <p:nvPr/>
          </p:nvSpPr>
          <p:spPr>
            <a:xfrm>
              <a:off x="9357060" y="1475417"/>
              <a:ext cx="3191207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b="1" spc="3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数据搬运模块</a:t>
              </a:r>
              <a:endParaRPr lang="en-US" altLang="zh-CN" sz="2800" b="1" spc="3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algn="ctr"/>
              <a:r>
                <a:rPr lang="zh-CN" altLang="en-US" sz="2800" b="1" spc="3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容错方案设计</a:t>
              </a:r>
            </a:p>
          </p:txBody>
        </p:sp>
        <p:sp>
          <p:nvSpPr>
            <p:cNvPr id="37" name="Freeform 5"/>
            <p:cNvSpPr>
              <a:spLocks noEditPoints="1"/>
            </p:cNvSpPr>
            <p:nvPr/>
          </p:nvSpPr>
          <p:spPr bwMode="auto">
            <a:xfrm>
              <a:off x="8976360" y="1456612"/>
              <a:ext cx="352772" cy="520857"/>
            </a:xfrm>
            <a:custGeom>
              <a:avLst/>
              <a:gdLst>
                <a:gd name="T0" fmla="*/ 189 w 316"/>
                <a:gd name="T1" fmla="*/ 16 h 467"/>
                <a:gd name="T2" fmla="*/ 225 w 316"/>
                <a:gd name="T3" fmla="*/ 7 h 467"/>
                <a:gd name="T4" fmla="*/ 300 w 316"/>
                <a:gd name="T5" fmla="*/ 52 h 467"/>
                <a:gd name="T6" fmla="*/ 309 w 316"/>
                <a:gd name="T7" fmla="*/ 89 h 467"/>
                <a:gd name="T8" fmla="*/ 298 w 316"/>
                <a:gd name="T9" fmla="*/ 105 h 467"/>
                <a:gd name="T10" fmla="*/ 179 w 316"/>
                <a:gd name="T11" fmla="*/ 33 h 467"/>
                <a:gd name="T12" fmla="*/ 189 w 316"/>
                <a:gd name="T13" fmla="*/ 16 h 467"/>
                <a:gd name="T14" fmla="*/ 164 w 316"/>
                <a:gd name="T15" fmla="*/ 58 h 467"/>
                <a:gd name="T16" fmla="*/ 147 w 316"/>
                <a:gd name="T17" fmla="*/ 85 h 467"/>
                <a:gd name="T18" fmla="*/ 266 w 316"/>
                <a:gd name="T19" fmla="*/ 157 h 467"/>
                <a:gd name="T20" fmla="*/ 283 w 316"/>
                <a:gd name="T21" fmla="*/ 130 h 467"/>
                <a:gd name="T22" fmla="*/ 164 w 316"/>
                <a:gd name="T23" fmla="*/ 58 h 467"/>
                <a:gd name="T24" fmla="*/ 2 w 316"/>
                <a:gd name="T25" fmla="*/ 446 h 467"/>
                <a:gd name="T26" fmla="*/ 13 w 316"/>
                <a:gd name="T27" fmla="*/ 354 h 467"/>
                <a:gd name="T28" fmla="*/ 90 w 316"/>
                <a:gd name="T29" fmla="*/ 401 h 467"/>
                <a:gd name="T30" fmla="*/ 13 w 316"/>
                <a:gd name="T31" fmla="*/ 453 h 467"/>
                <a:gd name="T32" fmla="*/ 2 w 316"/>
                <a:gd name="T33" fmla="*/ 446 h 467"/>
                <a:gd name="T34" fmla="*/ 20 w 316"/>
                <a:gd name="T35" fmla="*/ 296 h 467"/>
                <a:gd name="T36" fmla="*/ 133 w 316"/>
                <a:gd name="T37" fmla="*/ 109 h 467"/>
                <a:gd name="T38" fmla="*/ 172 w 316"/>
                <a:gd name="T39" fmla="*/ 133 h 467"/>
                <a:gd name="T40" fmla="*/ 59 w 316"/>
                <a:gd name="T41" fmla="*/ 320 h 467"/>
                <a:gd name="T42" fmla="*/ 20 w 316"/>
                <a:gd name="T43" fmla="*/ 296 h 467"/>
                <a:gd name="T44" fmla="*/ 99 w 316"/>
                <a:gd name="T45" fmla="*/ 344 h 467"/>
                <a:gd name="T46" fmla="*/ 212 w 316"/>
                <a:gd name="T47" fmla="*/ 158 h 467"/>
                <a:gd name="T48" fmla="*/ 252 w 316"/>
                <a:gd name="T49" fmla="*/ 182 h 467"/>
                <a:gd name="T50" fmla="*/ 139 w 316"/>
                <a:gd name="T51" fmla="*/ 368 h 467"/>
                <a:gd name="T52" fmla="*/ 99 w 316"/>
                <a:gd name="T53" fmla="*/ 344 h 467"/>
                <a:gd name="T54" fmla="*/ 95 w 316"/>
                <a:gd name="T55" fmla="*/ 446 h 467"/>
                <a:gd name="T56" fmla="*/ 301 w 316"/>
                <a:gd name="T57" fmla="*/ 446 h 467"/>
                <a:gd name="T58" fmla="*/ 311 w 316"/>
                <a:gd name="T59" fmla="*/ 456 h 467"/>
                <a:gd name="T60" fmla="*/ 301 w 316"/>
                <a:gd name="T61" fmla="*/ 467 h 467"/>
                <a:gd name="T62" fmla="*/ 95 w 316"/>
                <a:gd name="T63" fmla="*/ 467 h 467"/>
                <a:gd name="T64" fmla="*/ 84 w 316"/>
                <a:gd name="T65" fmla="*/ 456 h 467"/>
                <a:gd name="T66" fmla="*/ 95 w 316"/>
                <a:gd name="T67" fmla="*/ 446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16" h="467">
                  <a:moveTo>
                    <a:pt x="189" y="16"/>
                  </a:moveTo>
                  <a:cubicBezTo>
                    <a:pt x="197" y="4"/>
                    <a:pt x="213" y="0"/>
                    <a:pt x="225" y="7"/>
                  </a:cubicBezTo>
                  <a:cubicBezTo>
                    <a:pt x="300" y="52"/>
                    <a:pt x="300" y="52"/>
                    <a:pt x="300" y="52"/>
                  </a:cubicBezTo>
                  <a:cubicBezTo>
                    <a:pt x="312" y="60"/>
                    <a:pt x="316" y="76"/>
                    <a:pt x="309" y="89"/>
                  </a:cubicBezTo>
                  <a:cubicBezTo>
                    <a:pt x="298" y="105"/>
                    <a:pt x="298" y="105"/>
                    <a:pt x="298" y="105"/>
                  </a:cubicBezTo>
                  <a:cubicBezTo>
                    <a:pt x="179" y="33"/>
                    <a:pt x="179" y="33"/>
                    <a:pt x="179" y="33"/>
                  </a:cubicBezTo>
                  <a:lnTo>
                    <a:pt x="189" y="16"/>
                  </a:lnTo>
                  <a:close/>
                  <a:moveTo>
                    <a:pt x="164" y="58"/>
                  </a:moveTo>
                  <a:cubicBezTo>
                    <a:pt x="147" y="85"/>
                    <a:pt x="147" y="85"/>
                    <a:pt x="147" y="85"/>
                  </a:cubicBezTo>
                  <a:cubicBezTo>
                    <a:pt x="266" y="157"/>
                    <a:pt x="266" y="157"/>
                    <a:pt x="266" y="157"/>
                  </a:cubicBezTo>
                  <a:cubicBezTo>
                    <a:pt x="283" y="130"/>
                    <a:pt x="283" y="130"/>
                    <a:pt x="283" y="130"/>
                  </a:cubicBezTo>
                  <a:lnTo>
                    <a:pt x="164" y="58"/>
                  </a:lnTo>
                  <a:close/>
                  <a:moveTo>
                    <a:pt x="2" y="446"/>
                  </a:moveTo>
                  <a:cubicBezTo>
                    <a:pt x="13" y="354"/>
                    <a:pt x="13" y="354"/>
                    <a:pt x="13" y="354"/>
                  </a:cubicBezTo>
                  <a:cubicBezTo>
                    <a:pt x="90" y="401"/>
                    <a:pt x="90" y="401"/>
                    <a:pt x="90" y="401"/>
                  </a:cubicBezTo>
                  <a:cubicBezTo>
                    <a:pt x="13" y="453"/>
                    <a:pt x="13" y="453"/>
                    <a:pt x="13" y="453"/>
                  </a:cubicBezTo>
                  <a:cubicBezTo>
                    <a:pt x="5" y="459"/>
                    <a:pt x="0" y="456"/>
                    <a:pt x="2" y="446"/>
                  </a:cubicBezTo>
                  <a:close/>
                  <a:moveTo>
                    <a:pt x="20" y="296"/>
                  </a:moveTo>
                  <a:cubicBezTo>
                    <a:pt x="133" y="109"/>
                    <a:pt x="133" y="109"/>
                    <a:pt x="133" y="109"/>
                  </a:cubicBezTo>
                  <a:cubicBezTo>
                    <a:pt x="172" y="133"/>
                    <a:pt x="172" y="133"/>
                    <a:pt x="172" y="133"/>
                  </a:cubicBezTo>
                  <a:cubicBezTo>
                    <a:pt x="59" y="320"/>
                    <a:pt x="59" y="320"/>
                    <a:pt x="59" y="320"/>
                  </a:cubicBezTo>
                  <a:lnTo>
                    <a:pt x="20" y="296"/>
                  </a:lnTo>
                  <a:close/>
                  <a:moveTo>
                    <a:pt x="99" y="344"/>
                  </a:moveTo>
                  <a:cubicBezTo>
                    <a:pt x="212" y="158"/>
                    <a:pt x="212" y="158"/>
                    <a:pt x="212" y="158"/>
                  </a:cubicBezTo>
                  <a:cubicBezTo>
                    <a:pt x="252" y="182"/>
                    <a:pt x="252" y="182"/>
                    <a:pt x="252" y="182"/>
                  </a:cubicBezTo>
                  <a:cubicBezTo>
                    <a:pt x="139" y="368"/>
                    <a:pt x="139" y="368"/>
                    <a:pt x="139" y="368"/>
                  </a:cubicBezTo>
                  <a:lnTo>
                    <a:pt x="99" y="344"/>
                  </a:lnTo>
                  <a:close/>
                  <a:moveTo>
                    <a:pt x="95" y="446"/>
                  </a:moveTo>
                  <a:cubicBezTo>
                    <a:pt x="301" y="446"/>
                    <a:pt x="301" y="446"/>
                    <a:pt x="301" y="446"/>
                  </a:cubicBezTo>
                  <a:cubicBezTo>
                    <a:pt x="307" y="446"/>
                    <a:pt x="311" y="450"/>
                    <a:pt x="311" y="456"/>
                  </a:cubicBezTo>
                  <a:cubicBezTo>
                    <a:pt x="311" y="462"/>
                    <a:pt x="307" y="467"/>
                    <a:pt x="301" y="467"/>
                  </a:cubicBezTo>
                  <a:cubicBezTo>
                    <a:pt x="95" y="467"/>
                    <a:pt x="95" y="467"/>
                    <a:pt x="95" y="467"/>
                  </a:cubicBezTo>
                  <a:cubicBezTo>
                    <a:pt x="89" y="467"/>
                    <a:pt x="84" y="462"/>
                    <a:pt x="84" y="456"/>
                  </a:cubicBezTo>
                  <a:cubicBezTo>
                    <a:pt x="84" y="450"/>
                    <a:pt x="89" y="446"/>
                    <a:pt x="95" y="446"/>
                  </a:cubicBezTo>
                  <a:close/>
                </a:path>
              </a:pathLst>
            </a:custGeom>
            <a:solidFill>
              <a:srgbClr val="005D9D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74" name="文本框 73"/>
            <p:cNvSpPr txBox="1"/>
            <p:nvPr/>
          </p:nvSpPr>
          <p:spPr>
            <a:xfrm>
              <a:off x="10612966" y="894949"/>
              <a:ext cx="68267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roadway" panose="04040905080B02020502" pitchFamily="82" charset="0"/>
                  <a:cs typeface="+mn-ea"/>
                  <a:sym typeface="+mn-lt"/>
                </a:rPr>
                <a:t>03</a:t>
              </a:r>
              <a:endParaRPr lang="zh-CN" altLang="en-US" sz="4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Broadway" panose="04040905080B02020502" pitchFamily="82" charset="0"/>
                <a:cs typeface="+mn-ea"/>
                <a:sym typeface="+mn-lt"/>
              </a:endParaRPr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011E9264-457A-4F97-AB74-E6215CD394A3}"/>
              </a:ext>
            </a:extLst>
          </p:cNvPr>
          <p:cNvGrpSpPr/>
          <p:nvPr/>
        </p:nvGrpSpPr>
        <p:grpSpPr>
          <a:xfrm>
            <a:off x="571963" y="2347028"/>
            <a:ext cx="3279068" cy="1155833"/>
            <a:chOff x="1025831" y="1154405"/>
            <a:chExt cx="2767759" cy="744636"/>
          </a:xfrm>
        </p:grpSpPr>
        <p:sp>
          <p:nvSpPr>
            <p:cNvPr id="25" name="文本框 24"/>
            <p:cNvSpPr txBox="1"/>
            <p:nvPr/>
          </p:nvSpPr>
          <p:spPr>
            <a:xfrm>
              <a:off x="2526433" y="1154405"/>
              <a:ext cx="1079564" cy="4560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roadway" panose="04040905080B02020502" pitchFamily="82" charset="0"/>
                  <a:cs typeface="+mn-ea"/>
                  <a:sym typeface="+mn-lt"/>
                </a:rPr>
                <a:t>01</a:t>
              </a:r>
              <a:endParaRPr lang="zh-CN" altLang="en-US" sz="4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Broadway" panose="04040905080B02020502" pitchFamily="82" charset="0"/>
                <a:cs typeface="+mn-ea"/>
                <a:sym typeface="+mn-lt"/>
              </a:endParaRPr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1959943" y="1534589"/>
              <a:ext cx="1833647" cy="3370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800" b="1" spc="3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背景与原理</a:t>
              </a:r>
            </a:p>
          </p:txBody>
        </p:sp>
        <p:grpSp>
          <p:nvGrpSpPr>
            <p:cNvPr id="56" name="组合 221"/>
            <p:cNvGrpSpPr/>
            <p:nvPr/>
          </p:nvGrpSpPr>
          <p:grpSpPr bwMode="auto">
            <a:xfrm>
              <a:off x="1025831" y="1401375"/>
              <a:ext cx="758345" cy="497666"/>
              <a:chOff x="165311" y="4089948"/>
              <a:chExt cx="962862" cy="632170"/>
            </a:xfrm>
            <a:solidFill>
              <a:srgbClr val="005D9D"/>
            </a:solidFill>
          </p:grpSpPr>
          <p:sp>
            <p:nvSpPr>
              <p:cNvPr id="57" name="Freeform 113"/>
              <p:cNvSpPr/>
              <p:nvPr/>
            </p:nvSpPr>
            <p:spPr bwMode="auto">
              <a:xfrm>
                <a:off x="171329" y="4604714"/>
                <a:ext cx="956844" cy="117404"/>
              </a:xfrm>
              <a:custGeom>
                <a:avLst/>
                <a:gdLst>
                  <a:gd name="T0" fmla="*/ 145 w 255"/>
                  <a:gd name="T1" fmla="*/ 26 h 31"/>
                  <a:gd name="T2" fmla="*/ 145 w 255"/>
                  <a:gd name="T3" fmla="*/ 22 h 31"/>
                  <a:gd name="T4" fmla="*/ 253 w 255"/>
                  <a:gd name="T5" fmla="*/ 22 h 31"/>
                  <a:gd name="T6" fmla="*/ 251 w 255"/>
                  <a:gd name="T7" fmla="*/ 17 h 31"/>
                  <a:gd name="T8" fmla="*/ 157 w 255"/>
                  <a:gd name="T9" fmla="*/ 17 h 31"/>
                  <a:gd name="T10" fmla="*/ 157 w 255"/>
                  <a:gd name="T11" fmla="*/ 12 h 31"/>
                  <a:gd name="T12" fmla="*/ 248 w 255"/>
                  <a:gd name="T13" fmla="*/ 12 h 31"/>
                  <a:gd name="T14" fmla="*/ 193 w 255"/>
                  <a:gd name="T15" fmla="*/ 2 h 31"/>
                  <a:gd name="T16" fmla="*/ 136 w 255"/>
                  <a:gd name="T17" fmla="*/ 13 h 31"/>
                  <a:gd name="T18" fmla="*/ 136 w 255"/>
                  <a:gd name="T19" fmla="*/ 17 h 31"/>
                  <a:gd name="T20" fmla="*/ 127 w 255"/>
                  <a:gd name="T21" fmla="*/ 17 h 31"/>
                  <a:gd name="T22" fmla="*/ 119 w 255"/>
                  <a:gd name="T23" fmla="*/ 17 h 31"/>
                  <a:gd name="T24" fmla="*/ 119 w 255"/>
                  <a:gd name="T25" fmla="*/ 14 h 31"/>
                  <a:gd name="T26" fmla="*/ 61 w 255"/>
                  <a:gd name="T27" fmla="*/ 0 h 31"/>
                  <a:gd name="T28" fmla="*/ 6 w 255"/>
                  <a:gd name="T29" fmla="*/ 10 h 31"/>
                  <a:gd name="T30" fmla="*/ 97 w 255"/>
                  <a:gd name="T31" fmla="*/ 10 h 31"/>
                  <a:gd name="T32" fmla="*/ 97 w 255"/>
                  <a:gd name="T33" fmla="*/ 14 h 31"/>
                  <a:gd name="T34" fmla="*/ 2 w 255"/>
                  <a:gd name="T35" fmla="*/ 14 h 31"/>
                  <a:gd name="T36" fmla="*/ 2 w 255"/>
                  <a:gd name="T37" fmla="*/ 19 h 31"/>
                  <a:gd name="T38" fmla="*/ 109 w 255"/>
                  <a:gd name="T39" fmla="*/ 19 h 31"/>
                  <a:gd name="T40" fmla="*/ 109 w 255"/>
                  <a:gd name="T41" fmla="*/ 24 h 31"/>
                  <a:gd name="T42" fmla="*/ 1 w 255"/>
                  <a:gd name="T43" fmla="*/ 24 h 31"/>
                  <a:gd name="T44" fmla="*/ 0 w 255"/>
                  <a:gd name="T45" fmla="*/ 31 h 31"/>
                  <a:gd name="T46" fmla="*/ 255 w 255"/>
                  <a:gd name="T47" fmla="*/ 31 h 31"/>
                  <a:gd name="T48" fmla="*/ 254 w 255"/>
                  <a:gd name="T49" fmla="*/ 26 h 31"/>
                  <a:gd name="T50" fmla="*/ 145 w 255"/>
                  <a:gd name="T51" fmla="*/ 26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55" h="31">
                    <a:moveTo>
                      <a:pt x="145" y="26"/>
                    </a:moveTo>
                    <a:cubicBezTo>
                      <a:pt x="145" y="22"/>
                      <a:pt x="145" y="22"/>
                      <a:pt x="145" y="22"/>
                    </a:cubicBezTo>
                    <a:cubicBezTo>
                      <a:pt x="253" y="22"/>
                      <a:pt x="253" y="22"/>
                      <a:pt x="253" y="22"/>
                    </a:cubicBezTo>
                    <a:cubicBezTo>
                      <a:pt x="251" y="17"/>
                      <a:pt x="251" y="17"/>
                      <a:pt x="251" y="17"/>
                    </a:cubicBezTo>
                    <a:cubicBezTo>
                      <a:pt x="157" y="17"/>
                      <a:pt x="157" y="17"/>
                      <a:pt x="157" y="17"/>
                    </a:cubicBezTo>
                    <a:cubicBezTo>
                      <a:pt x="157" y="12"/>
                      <a:pt x="157" y="12"/>
                      <a:pt x="157" y="12"/>
                    </a:cubicBezTo>
                    <a:cubicBezTo>
                      <a:pt x="248" y="12"/>
                      <a:pt x="248" y="12"/>
                      <a:pt x="248" y="12"/>
                    </a:cubicBezTo>
                    <a:cubicBezTo>
                      <a:pt x="242" y="8"/>
                      <a:pt x="223" y="2"/>
                      <a:pt x="193" y="2"/>
                    </a:cubicBezTo>
                    <a:cubicBezTo>
                      <a:pt x="163" y="2"/>
                      <a:pt x="142" y="8"/>
                      <a:pt x="136" y="13"/>
                    </a:cubicBezTo>
                    <a:cubicBezTo>
                      <a:pt x="136" y="17"/>
                      <a:pt x="136" y="17"/>
                      <a:pt x="136" y="17"/>
                    </a:cubicBezTo>
                    <a:cubicBezTo>
                      <a:pt x="127" y="17"/>
                      <a:pt x="127" y="17"/>
                      <a:pt x="127" y="17"/>
                    </a:cubicBezTo>
                    <a:cubicBezTo>
                      <a:pt x="119" y="17"/>
                      <a:pt x="119" y="17"/>
                      <a:pt x="119" y="17"/>
                    </a:cubicBezTo>
                    <a:cubicBezTo>
                      <a:pt x="119" y="14"/>
                      <a:pt x="119" y="14"/>
                      <a:pt x="119" y="14"/>
                    </a:cubicBezTo>
                    <a:cubicBezTo>
                      <a:pt x="119" y="9"/>
                      <a:pt x="99" y="0"/>
                      <a:pt x="61" y="0"/>
                    </a:cubicBezTo>
                    <a:cubicBezTo>
                      <a:pt x="33" y="0"/>
                      <a:pt x="14" y="5"/>
                      <a:pt x="6" y="10"/>
                    </a:cubicBezTo>
                    <a:cubicBezTo>
                      <a:pt x="97" y="10"/>
                      <a:pt x="97" y="10"/>
                      <a:pt x="97" y="10"/>
                    </a:cubicBezTo>
                    <a:cubicBezTo>
                      <a:pt x="97" y="14"/>
                      <a:pt x="97" y="14"/>
                      <a:pt x="97" y="14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109" y="19"/>
                      <a:pt x="109" y="19"/>
                      <a:pt x="109" y="19"/>
                    </a:cubicBezTo>
                    <a:cubicBezTo>
                      <a:pt x="109" y="24"/>
                      <a:pt x="109" y="24"/>
                      <a:pt x="109" y="24"/>
                    </a:cubicBezTo>
                    <a:cubicBezTo>
                      <a:pt x="1" y="24"/>
                      <a:pt x="1" y="24"/>
                      <a:pt x="1" y="24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255" y="31"/>
                      <a:pt x="255" y="31"/>
                      <a:pt x="255" y="31"/>
                    </a:cubicBezTo>
                    <a:cubicBezTo>
                      <a:pt x="254" y="26"/>
                      <a:pt x="254" y="26"/>
                      <a:pt x="254" y="26"/>
                    </a:cubicBezTo>
                    <a:lnTo>
                      <a:pt x="145" y="2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58" name="Freeform 114"/>
              <p:cNvSpPr>
                <a:spLocks noEditPoints="1"/>
              </p:cNvSpPr>
              <p:nvPr/>
            </p:nvSpPr>
            <p:spPr bwMode="auto">
              <a:xfrm>
                <a:off x="165311" y="4089948"/>
                <a:ext cx="466385" cy="568950"/>
              </a:xfrm>
              <a:custGeom>
                <a:avLst/>
                <a:gdLst>
                  <a:gd name="T0" fmla="*/ 62 w 124"/>
                  <a:gd name="T1" fmla="*/ 134 h 151"/>
                  <a:gd name="T2" fmla="*/ 124 w 124"/>
                  <a:gd name="T3" fmla="*/ 151 h 151"/>
                  <a:gd name="T4" fmla="*/ 124 w 124"/>
                  <a:gd name="T5" fmla="*/ 151 h 151"/>
                  <a:gd name="T6" fmla="*/ 124 w 124"/>
                  <a:gd name="T7" fmla="*/ 17 h 151"/>
                  <a:gd name="T8" fmla="*/ 124 w 124"/>
                  <a:gd name="T9" fmla="*/ 17 h 151"/>
                  <a:gd name="T10" fmla="*/ 62 w 124"/>
                  <a:gd name="T11" fmla="*/ 0 h 151"/>
                  <a:gd name="T12" fmla="*/ 1 w 124"/>
                  <a:gd name="T13" fmla="*/ 17 h 151"/>
                  <a:gd name="T14" fmla="*/ 0 w 124"/>
                  <a:gd name="T15" fmla="*/ 17 h 151"/>
                  <a:gd name="T16" fmla="*/ 0 w 124"/>
                  <a:gd name="T17" fmla="*/ 149 h 151"/>
                  <a:gd name="T18" fmla="*/ 62 w 124"/>
                  <a:gd name="T19" fmla="*/ 134 h 151"/>
                  <a:gd name="T20" fmla="*/ 111 w 124"/>
                  <a:gd name="T21" fmla="*/ 75 h 151"/>
                  <a:gd name="T22" fmla="*/ 61 w 124"/>
                  <a:gd name="T23" fmla="*/ 67 h 151"/>
                  <a:gd name="T24" fmla="*/ 12 w 124"/>
                  <a:gd name="T25" fmla="*/ 75 h 151"/>
                  <a:gd name="T26" fmla="*/ 12 w 124"/>
                  <a:gd name="T27" fmla="*/ 69 h 151"/>
                  <a:gd name="T28" fmla="*/ 61 w 124"/>
                  <a:gd name="T29" fmla="*/ 61 h 151"/>
                  <a:gd name="T30" fmla="*/ 111 w 124"/>
                  <a:gd name="T31" fmla="*/ 69 h 151"/>
                  <a:gd name="T32" fmla="*/ 111 w 124"/>
                  <a:gd name="T33" fmla="*/ 75 h 151"/>
                  <a:gd name="T34" fmla="*/ 12 w 124"/>
                  <a:gd name="T35" fmla="*/ 31 h 151"/>
                  <a:gd name="T36" fmla="*/ 61 w 124"/>
                  <a:gd name="T37" fmla="*/ 23 h 151"/>
                  <a:gd name="T38" fmla="*/ 111 w 124"/>
                  <a:gd name="T39" fmla="*/ 31 h 151"/>
                  <a:gd name="T40" fmla="*/ 111 w 124"/>
                  <a:gd name="T41" fmla="*/ 37 h 151"/>
                  <a:gd name="T42" fmla="*/ 61 w 124"/>
                  <a:gd name="T43" fmla="*/ 29 h 151"/>
                  <a:gd name="T44" fmla="*/ 12 w 124"/>
                  <a:gd name="T45" fmla="*/ 37 h 151"/>
                  <a:gd name="T46" fmla="*/ 12 w 124"/>
                  <a:gd name="T47" fmla="*/ 31 h 151"/>
                  <a:gd name="T48" fmla="*/ 12 w 124"/>
                  <a:gd name="T49" fmla="*/ 50 h 151"/>
                  <a:gd name="T50" fmla="*/ 61 w 124"/>
                  <a:gd name="T51" fmla="*/ 43 h 151"/>
                  <a:gd name="T52" fmla="*/ 111 w 124"/>
                  <a:gd name="T53" fmla="*/ 50 h 151"/>
                  <a:gd name="T54" fmla="*/ 111 w 124"/>
                  <a:gd name="T55" fmla="*/ 56 h 151"/>
                  <a:gd name="T56" fmla="*/ 61 w 124"/>
                  <a:gd name="T57" fmla="*/ 49 h 151"/>
                  <a:gd name="T58" fmla="*/ 12 w 124"/>
                  <a:gd name="T59" fmla="*/ 56 h 151"/>
                  <a:gd name="T60" fmla="*/ 12 w 124"/>
                  <a:gd name="T61" fmla="*/ 50 h 151"/>
                  <a:gd name="T62" fmla="*/ 12 w 124"/>
                  <a:gd name="T63" fmla="*/ 88 h 151"/>
                  <a:gd name="T64" fmla="*/ 61 w 124"/>
                  <a:gd name="T65" fmla="*/ 80 h 151"/>
                  <a:gd name="T66" fmla="*/ 111 w 124"/>
                  <a:gd name="T67" fmla="*/ 88 h 151"/>
                  <a:gd name="T68" fmla="*/ 111 w 124"/>
                  <a:gd name="T69" fmla="*/ 94 h 151"/>
                  <a:gd name="T70" fmla="*/ 61 w 124"/>
                  <a:gd name="T71" fmla="*/ 87 h 151"/>
                  <a:gd name="T72" fmla="*/ 12 w 124"/>
                  <a:gd name="T73" fmla="*/ 94 h 151"/>
                  <a:gd name="T74" fmla="*/ 12 w 124"/>
                  <a:gd name="T75" fmla="*/ 88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24" h="151">
                    <a:moveTo>
                      <a:pt x="62" y="134"/>
                    </a:moveTo>
                    <a:cubicBezTo>
                      <a:pt x="96" y="134"/>
                      <a:pt x="124" y="141"/>
                      <a:pt x="124" y="151"/>
                    </a:cubicBezTo>
                    <a:cubicBezTo>
                      <a:pt x="124" y="151"/>
                      <a:pt x="124" y="151"/>
                      <a:pt x="124" y="151"/>
                    </a:cubicBezTo>
                    <a:cubicBezTo>
                      <a:pt x="124" y="17"/>
                      <a:pt x="124" y="17"/>
                      <a:pt x="124" y="17"/>
                    </a:cubicBezTo>
                    <a:cubicBezTo>
                      <a:pt x="124" y="17"/>
                      <a:pt x="124" y="17"/>
                      <a:pt x="124" y="17"/>
                    </a:cubicBezTo>
                    <a:cubicBezTo>
                      <a:pt x="122" y="8"/>
                      <a:pt x="95" y="0"/>
                      <a:pt x="62" y="0"/>
                    </a:cubicBezTo>
                    <a:cubicBezTo>
                      <a:pt x="29" y="0"/>
                      <a:pt x="2" y="8"/>
                      <a:pt x="1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4" y="140"/>
                      <a:pt x="30" y="134"/>
                      <a:pt x="62" y="134"/>
                    </a:cubicBezTo>
                    <a:close/>
                    <a:moveTo>
                      <a:pt x="111" y="75"/>
                    </a:moveTo>
                    <a:cubicBezTo>
                      <a:pt x="103" y="71"/>
                      <a:pt x="86" y="67"/>
                      <a:pt x="61" y="67"/>
                    </a:cubicBezTo>
                    <a:cubicBezTo>
                      <a:pt x="37" y="67"/>
                      <a:pt x="20" y="71"/>
                      <a:pt x="12" y="75"/>
                    </a:cubicBezTo>
                    <a:cubicBezTo>
                      <a:pt x="12" y="69"/>
                      <a:pt x="12" y="69"/>
                      <a:pt x="12" y="69"/>
                    </a:cubicBezTo>
                    <a:cubicBezTo>
                      <a:pt x="17" y="66"/>
                      <a:pt x="35" y="61"/>
                      <a:pt x="61" y="61"/>
                    </a:cubicBezTo>
                    <a:cubicBezTo>
                      <a:pt x="88" y="61"/>
                      <a:pt x="105" y="66"/>
                      <a:pt x="111" y="69"/>
                    </a:cubicBezTo>
                    <a:lnTo>
                      <a:pt x="111" y="75"/>
                    </a:lnTo>
                    <a:close/>
                    <a:moveTo>
                      <a:pt x="12" y="31"/>
                    </a:moveTo>
                    <a:cubicBezTo>
                      <a:pt x="17" y="28"/>
                      <a:pt x="35" y="23"/>
                      <a:pt x="61" y="23"/>
                    </a:cubicBezTo>
                    <a:cubicBezTo>
                      <a:pt x="88" y="23"/>
                      <a:pt x="105" y="28"/>
                      <a:pt x="111" y="31"/>
                    </a:cubicBezTo>
                    <a:cubicBezTo>
                      <a:pt x="111" y="37"/>
                      <a:pt x="111" y="37"/>
                      <a:pt x="111" y="37"/>
                    </a:cubicBezTo>
                    <a:cubicBezTo>
                      <a:pt x="103" y="33"/>
                      <a:pt x="86" y="29"/>
                      <a:pt x="61" y="29"/>
                    </a:cubicBezTo>
                    <a:cubicBezTo>
                      <a:pt x="37" y="29"/>
                      <a:pt x="20" y="33"/>
                      <a:pt x="12" y="37"/>
                    </a:cubicBezTo>
                    <a:lnTo>
                      <a:pt x="12" y="31"/>
                    </a:lnTo>
                    <a:close/>
                    <a:moveTo>
                      <a:pt x="12" y="50"/>
                    </a:moveTo>
                    <a:cubicBezTo>
                      <a:pt x="17" y="48"/>
                      <a:pt x="34" y="43"/>
                      <a:pt x="61" y="43"/>
                    </a:cubicBezTo>
                    <a:cubicBezTo>
                      <a:pt x="88" y="43"/>
                      <a:pt x="105" y="48"/>
                      <a:pt x="111" y="50"/>
                    </a:cubicBezTo>
                    <a:cubicBezTo>
                      <a:pt x="111" y="56"/>
                      <a:pt x="111" y="56"/>
                      <a:pt x="111" y="56"/>
                    </a:cubicBezTo>
                    <a:cubicBezTo>
                      <a:pt x="103" y="53"/>
                      <a:pt x="86" y="49"/>
                      <a:pt x="61" y="49"/>
                    </a:cubicBezTo>
                    <a:cubicBezTo>
                      <a:pt x="37" y="49"/>
                      <a:pt x="20" y="53"/>
                      <a:pt x="12" y="56"/>
                    </a:cubicBezTo>
                    <a:lnTo>
                      <a:pt x="12" y="50"/>
                    </a:lnTo>
                    <a:close/>
                    <a:moveTo>
                      <a:pt x="12" y="88"/>
                    </a:moveTo>
                    <a:cubicBezTo>
                      <a:pt x="17" y="85"/>
                      <a:pt x="34" y="80"/>
                      <a:pt x="61" y="80"/>
                    </a:cubicBezTo>
                    <a:cubicBezTo>
                      <a:pt x="88" y="80"/>
                      <a:pt x="105" y="85"/>
                      <a:pt x="111" y="88"/>
                    </a:cubicBezTo>
                    <a:cubicBezTo>
                      <a:pt x="111" y="94"/>
                      <a:pt x="111" y="94"/>
                      <a:pt x="111" y="94"/>
                    </a:cubicBezTo>
                    <a:cubicBezTo>
                      <a:pt x="103" y="91"/>
                      <a:pt x="86" y="87"/>
                      <a:pt x="61" y="87"/>
                    </a:cubicBezTo>
                    <a:cubicBezTo>
                      <a:pt x="37" y="87"/>
                      <a:pt x="20" y="91"/>
                      <a:pt x="12" y="94"/>
                    </a:cubicBezTo>
                    <a:lnTo>
                      <a:pt x="12" y="8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59" name="Freeform 115"/>
              <p:cNvSpPr/>
              <p:nvPr/>
            </p:nvSpPr>
            <p:spPr bwMode="auto">
              <a:xfrm>
                <a:off x="926573" y="4237934"/>
                <a:ext cx="132394" cy="135464"/>
              </a:xfrm>
              <a:custGeom>
                <a:avLst/>
                <a:gdLst>
                  <a:gd name="T0" fmla="*/ 35 w 35"/>
                  <a:gd name="T1" fmla="*/ 36 h 36"/>
                  <a:gd name="T2" fmla="*/ 35 w 35"/>
                  <a:gd name="T3" fmla="*/ 6 h 36"/>
                  <a:gd name="T4" fmla="*/ 0 w 35"/>
                  <a:gd name="T5" fmla="*/ 0 h 36"/>
                  <a:gd name="T6" fmla="*/ 0 w 35"/>
                  <a:gd name="T7" fmla="*/ 31 h 36"/>
                  <a:gd name="T8" fmla="*/ 35 w 35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" h="36">
                    <a:moveTo>
                      <a:pt x="35" y="36"/>
                    </a:moveTo>
                    <a:cubicBezTo>
                      <a:pt x="35" y="6"/>
                      <a:pt x="35" y="6"/>
                      <a:pt x="35" y="6"/>
                    </a:cubicBezTo>
                    <a:cubicBezTo>
                      <a:pt x="29" y="4"/>
                      <a:pt x="17" y="1"/>
                      <a:pt x="0" y="0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15" y="32"/>
                      <a:pt x="26" y="34"/>
                      <a:pt x="35" y="3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60" name="Freeform 116"/>
              <p:cNvSpPr>
                <a:spLocks noEditPoints="1"/>
              </p:cNvSpPr>
              <p:nvPr/>
            </p:nvSpPr>
            <p:spPr bwMode="auto">
              <a:xfrm>
                <a:off x="661786" y="4098980"/>
                <a:ext cx="466387" cy="568952"/>
              </a:xfrm>
              <a:custGeom>
                <a:avLst/>
                <a:gdLst>
                  <a:gd name="T0" fmla="*/ 124 w 124"/>
                  <a:gd name="T1" fmla="*/ 17 h 151"/>
                  <a:gd name="T2" fmla="*/ 62 w 124"/>
                  <a:gd name="T3" fmla="*/ 0 h 151"/>
                  <a:gd name="T4" fmla="*/ 1 w 124"/>
                  <a:gd name="T5" fmla="*/ 17 h 151"/>
                  <a:gd name="T6" fmla="*/ 0 w 124"/>
                  <a:gd name="T7" fmla="*/ 17 h 151"/>
                  <a:gd name="T8" fmla="*/ 0 w 124"/>
                  <a:gd name="T9" fmla="*/ 148 h 151"/>
                  <a:gd name="T10" fmla="*/ 62 w 124"/>
                  <a:gd name="T11" fmla="*/ 133 h 151"/>
                  <a:gd name="T12" fmla="*/ 124 w 124"/>
                  <a:gd name="T13" fmla="*/ 151 h 151"/>
                  <a:gd name="T14" fmla="*/ 124 w 124"/>
                  <a:gd name="T15" fmla="*/ 151 h 151"/>
                  <a:gd name="T16" fmla="*/ 124 w 124"/>
                  <a:gd name="T17" fmla="*/ 17 h 151"/>
                  <a:gd name="T18" fmla="*/ 112 w 124"/>
                  <a:gd name="T19" fmla="*/ 76 h 151"/>
                  <a:gd name="T20" fmla="*/ 112 w 124"/>
                  <a:gd name="T21" fmla="*/ 82 h 151"/>
                  <a:gd name="T22" fmla="*/ 62 w 124"/>
                  <a:gd name="T23" fmla="*/ 74 h 151"/>
                  <a:gd name="T24" fmla="*/ 13 w 124"/>
                  <a:gd name="T25" fmla="*/ 82 h 151"/>
                  <a:gd name="T26" fmla="*/ 13 w 124"/>
                  <a:gd name="T27" fmla="*/ 76 h 151"/>
                  <a:gd name="T28" fmla="*/ 62 w 124"/>
                  <a:gd name="T29" fmla="*/ 68 h 151"/>
                  <a:gd name="T30" fmla="*/ 112 w 124"/>
                  <a:gd name="T31" fmla="*/ 76 h 151"/>
                  <a:gd name="T32" fmla="*/ 13 w 124"/>
                  <a:gd name="T33" fmla="*/ 30 h 151"/>
                  <a:gd name="T34" fmla="*/ 55 w 124"/>
                  <a:gd name="T35" fmla="*/ 22 h 151"/>
                  <a:gd name="T36" fmla="*/ 55 w 124"/>
                  <a:gd name="T37" fmla="*/ 28 h 151"/>
                  <a:gd name="T38" fmla="*/ 13 w 124"/>
                  <a:gd name="T39" fmla="*/ 36 h 151"/>
                  <a:gd name="T40" fmla="*/ 13 w 124"/>
                  <a:gd name="T41" fmla="*/ 30 h 151"/>
                  <a:gd name="T42" fmla="*/ 13 w 124"/>
                  <a:gd name="T43" fmla="*/ 49 h 151"/>
                  <a:gd name="T44" fmla="*/ 55 w 124"/>
                  <a:gd name="T45" fmla="*/ 42 h 151"/>
                  <a:gd name="T46" fmla="*/ 55 w 124"/>
                  <a:gd name="T47" fmla="*/ 48 h 151"/>
                  <a:gd name="T48" fmla="*/ 13 w 124"/>
                  <a:gd name="T49" fmla="*/ 55 h 151"/>
                  <a:gd name="T50" fmla="*/ 13 w 124"/>
                  <a:gd name="T51" fmla="*/ 49 h 151"/>
                  <a:gd name="T52" fmla="*/ 112 w 124"/>
                  <a:gd name="T53" fmla="*/ 119 h 151"/>
                  <a:gd name="T54" fmla="*/ 62 w 124"/>
                  <a:gd name="T55" fmla="*/ 112 h 151"/>
                  <a:gd name="T56" fmla="*/ 13 w 124"/>
                  <a:gd name="T57" fmla="*/ 119 h 151"/>
                  <a:gd name="T58" fmla="*/ 13 w 124"/>
                  <a:gd name="T59" fmla="*/ 114 h 151"/>
                  <a:gd name="T60" fmla="*/ 62 w 124"/>
                  <a:gd name="T61" fmla="*/ 106 h 151"/>
                  <a:gd name="T62" fmla="*/ 112 w 124"/>
                  <a:gd name="T63" fmla="*/ 114 h 151"/>
                  <a:gd name="T64" fmla="*/ 112 w 124"/>
                  <a:gd name="T65" fmla="*/ 119 h 151"/>
                  <a:gd name="T66" fmla="*/ 112 w 124"/>
                  <a:gd name="T67" fmla="*/ 100 h 151"/>
                  <a:gd name="T68" fmla="*/ 62 w 124"/>
                  <a:gd name="T69" fmla="*/ 92 h 151"/>
                  <a:gd name="T70" fmla="*/ 13 w 124"/>
                  <a:gd name="T71" fmla="*/ 100 h 151"/>
                  <a:gd name="T72" fmla="*/ 13 w 124"/>
                  <a:gd name="T73" fmla="*/ 94 h 151"/>
                  <a:gd name="T74" fmla="*/ 62 w 124"/>
                  <a:gd name="T75" fmla="*/ 86 h 151"/>
                  <a:gd name="T76" fmla="*/ 112 w 124"/>
                  <a:gd name="T77" fmla="*/ 94 h 151"/>
                  <a:gd name="T78" fmla="*/ 112 w 124"/>
                  <a:gd name="T79" fmla="*/ 100 h 151"/>
                  <a:gd name="T80" fmla="*/ 112 w 124"/>
                  <a:gd name="T81" fmla="*/ 65 h 151"/>
                  <a:gd name="T82" fmla="*/ 65 w 124"/>
                  <a:gd name="T83" fmla="*/ 57 h 151"/>
                  <a:gd name="T84" fmla="*/ 65 w 124"/>
                  <a:gd name="T85" fmla="*/ 12 h 151"/>
                  <a:gd name="T86" fmla="*/ 112 w 124"/>
                  <a:gd name="T87" fmla="*/ 21 h 151"/>
                  <a:gd name="T88" fmla="*/ 112 w 124"/>
                  <a:gd name="T89" fmla="*/ 65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4" h="151">
                    <a:moveTo>
                      <a:pt x="124" y="17"/>
                    </a:moveTo>
                    <a:cubicBezTo>
                      <a:pt x="123" y="7"/>
                      <a:pt x="96" y="0"/>
                      <a:pt x="62" y="0"/>
                    </a:cubicBezTo>
                    <a:cubicBezTo>
                      <a:pt x="29" y="0"/>
                      <a:pt x="2" y="7"/>
                      <a:pt x="1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48"/>
                      <a:pt x="0" y="148"/>
                      <a:pt x="0" y="148"/>
                    </a:cubicBezTo>
                    <a:cubicBezTo>
                      <a:pt x="4" y="140"/>
                      <a:pt x="30" y="133"/>
                      <a:pt x="62" y="133"/>
                    </a:cubicBezTo>
                    <a:cubicBezTo>
                      <a:pt x="96" y="133"/>
                      <a:pt x="124" y="141"/>
                      <a:pt x="124" y="151"/>
                    </a:cubicBezTo>
                    <a:cubicBezTo>
                      <a:pt x="124" y="151"/>
                      <a:pt x="124" y="151"/>
                      <a:pt x="124" y="151"/>
                    </a:cubicBezTo>
                    <a:cubicBezTo>
                      <a:pt x="124" y="17"/>
                      <a:pt x="124" y="17"/>
                      <a:pt x="124" y="17"/>
                    </a:cubicBezTo>
                    <a:close/>
                    <a:moveTo>
                      <a:pt x="112" y="76"/>
                    </a:moveTo>
                    <a:cubicBezTo>
                      <a:pt x="112" y="82"/>
                      <a:pt x="112" y="82"/>
                      <a:pt x="112" y="82"/>
                    </a:cubicBezTo>
                    <a:cubicBezTo>
                      <a:pt x="104" y="78"/>
                      <a:pt x="87" y="74"/>
                      <a:pt x="62" y="74"/>
                    </a:cubicBezTo>
                    <a:cubicBezTo>
                      <a:pt x="38" y="74"/>
                      <a:pt x="21" y="78"/>
                      <a:pt x="13" y="82"/>
                    </a:cubicBezTo>
                    <a:cubicBezTo>
                      <a:pt x="13" y="76"/>
                      <a:pt x="13" y="76"/>
                      <a:pt x="13" y="76"/>
                    </a:cubicBezTo>
                    <a:cubicBezTo>
                      <a:pt x="18" y="73"/>
                      <a:pt x="35" y="68"/>
                      <a:pt x="62" y="68"/>
                    </a:cubicBezTo>
                    <a:cubicBezTo>
                      <a:pt x="89" y="68"/>
                      <a:pt x="106" y="73"/>
                      <a:pt x="112" y="76"/>
                    </a:cubicBezTo>
                    <a:close/>
                    <a:moveTo>
                      <a:pt x="13" y="30"/>
                    </a:moveTo>
                    <a:cubicBezTo>
                      <a:pt x="18" y="27"/>
                      <a:pt x="32" y="23"/>
                      <a:pt x="55" y="22"/>
                    </a:cubicBezTo>
                    <a:cubicBezTo>
                      <a:pt x="55" y="28"/>
                      <a:pt x="55" y="28"/>
                      <a:pt x="55" y="28"/>
                    </a:cubicBezTo>
                    <a:cubicBezTo>
                      <a:pt x="34" y="29"/>
                      <a:pt x="20" y="33"/>
                      <a:pt x="13" y="36"/>
                    </a:cubicBezTo>
                    <a:lnTo>
                      <a:pt x="13" y="30"/>
                    </a:lnTo>
                    <a:close/>
                    <a:moveTo>
                      <a:pt x="13" y="49"/>
                    </a:moveTo>
                    <a:cubicBezTo>
                      <a:pt x="18" y="47"/>
                      <a:pt x="32" y="42"/>
                      <a:pt x="55" y="42"/>
                    </a:cubicBezTo>
                    <a:cubicBezTo>
                      <a:pt x="55" y="48"/>
                      <a:pt x="55" y="48"/>
                      <a:pt x="55" y="48"/>
                    </a:cubicBezTo>
                    <a:cubicBezTo>
                      <a:pt x="34" y="49"/>
                      <a:pt x="20" y="52"/>
                      <a:pt x="13" y="55"/>
                    </a:cubicBezTo>
                    <a:lnTo>
                      <a:pt x="13" y="49"/>
                    </a:lnTo>
                    <a:close/>
                    <a:moveTo>
                      <a:pt x="112" y="119"/>
                    </a:moveTo>
                    <a:cubicBezTo>
                      <a:pt x="104" y="116"/>
                      <a:pt x="87" y="112"/>
                      <a:pt x="62" y="112"/>
                    </a:cubicBezTo>
                    <a:cubicBezTo>
                      <a:pt x="38" y="112"/>
                      <a:pt x="21" y="116"/>
                      <a:pt x="13" y="119"/>
                    </a:cubicBezTo>
                    <a:cubicBezTo>
                      <a:pt x="13" y="114"/>
                      <a:pt x="13" y="114"/>
                      <a:pt x="13" y="114"/>
                    </a:cubicBezTo>
                    <a:cubicBezTo>
                      <a:pt x="18" y="111"/>
                      <a:pt x="35" y="106"/>
                      <a:pt x="62" y="106"/>
                    </a:cubicBezTo>
                    <a:cubicBezTo>
                      <a:pt x="89" y="106"/>
                      <a:pt x="106" y="111"/>
                      <a:pt x="112" y="114"/>
                    </a:cubicBezTo>
                    <a:lnTo>
                      <a:pt x="112" y="119"/>
                    </a:lnTo>
                    <a:close/>
                    <a:moveTo>
                      <a:pt x="112" y="100"/>
                    </a:moveTo>
                    <a:cubicBezTo>
                      <a:pt x="104" y="97"/>
                      <a:pt x="87" y="92"/>
                      <a:pt x="62" y="92"/>
                    </a:cubicBezTo>
                    <a:cubicBezTo>
                      <a:pt x="38" y="92"/>
                      <a:pt x="21" y="97"/>
                      <a:pt x="13" y="100"/>
                    </a:cubicBezTo>
                    <a:cubicBezTo>
                      <a:pt x="13" y="94"/>
                      <a:pt x="13" y="94"/>
                      <a:pt x="13" y="94"/>
                    </a:cubicBezTo>
                    <a:cubicBezTo>
                      <a:pt x="18" y="91"/>
                      <a:pt x="36" y="86"/>
                      <a:pt x="62" y="86"/>
                    </a:cubicBezTo>
                    <a:cubicBezTo>
                      <a:pt x="89" y="86"/>
                      <a:pt x="106" y="91"/>
                      <a:pt x="112" y="94"/>
                    </a:cubicBezTo>
                    <a:lnTo>
                      <a:pt x="112" y="100"/>
                    </a:lnTo>
                    <a:close/>
                    <a:moveTo>
                      <a:pt x="112" y="65"/>
                    </a:moveTo>
                    <a:cubicBezTo>
                      <a:pt x="106" y="62"/>
                      <a:pt x="90" y="57"/>
                      <a:pt x="65" y="57"/>
                    </a:cubicBezTo>
                    <a:cubicBezTo>
                      <a:pt x="65" y="12"/>
                      <a:pt x="65" y="12"/>
                      <a:pt x="65" y="12"/>
                    </a:cubicBezTo>
                    <a:cubicBezTo>
                      <a:pt x="90" y="13"/>
                      <a:pt x="107" y="18"/>
                      <a:pt x="112" y="21"/>
                    </a:cubicBezTo>
                    <a:lnTo>
                      <a:pt x="112" y="6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</a:endParaRPr>
              </a:p>
            </p:txBody>
          </p:sp>
        </p:grpSp>
      </p:grpSp>
      <p:pic>
        <p:nvPicPr>
          <p:cNvPr id="50" name="图片 49" descr="天津大学标准校徽">
            <a:extLst>
              <a:ext uri="{FF2B5EF4-FFF2-40B4-BE49-F238E27FC236}">
                <a16:creationId xmlns:a16="http://schemas.microsoft.com/office/drawing/2014/main" id="{AD0D0535-7507-48FA-A4A6-BA923F851682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92" t="5494" r="8491" b="8634"/>
          <a:stretch/>
        </p:blipFill>
        <p:spPr>
          <a:xfrm>
            <a:off x="5280659" y="196648"/>
            <a:ext cx="1630680" cy="165221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组合 2">
            <a:extLst>
              <a:ext uri="{FF2B5EF4-FFF2-40B4-BE49-F238E27FC236}">
                <a16:creationId xmlns:a16="http://schemas.microsoft.com/office/drawing/2014/main" id="{9D4FECC4-A31B-4486-B082-1D30DF496106}"/>
              </a:ext>
            </a:extLst>
          </p:cNvPr>
          <p:cNvGrpSpPr/>
          <p:nvPr/>
        </p:nvGrpSpPr>
        <p:grpSpPr>
          <a:xfrm>
            <a:off x="2596365" y="4310528"/>
            <a:ext cx="3055770" cy="1484720"/>
            <a:chOff x="4498197" y="4094010"/>
            <a:chExt cx="3055770" cy="1484720"/>
          </a:xfrm>
        </p:grpSpPr>
        <p:grpSp>
          <p:nvGrpSpPr>
            <p:cNvPr id="45" name="组合 44">
              <a:extLst>
                <a:ext uri="{FF2B5EF4-FFF2-40B4-BE49-F238E27FC236}">
                  <a16:creationId xmlns:a16="http://schemas.microsoft.com/office/drawing/2014/main" id="{85BF7569-12F2-40CD-8622-38DFA9F16E52}"/>
                </a:ext>
              </a:extLst>
            </p:cNvPr>
            <p:cNvGrpSpPr/>
            <p:nvPr/>
          </p:nvGrpSpPr>
          <p:grpSpPr>
            <a:xfrm>
              <a:off x="4950309" y="4094010"/>
              <a:ext cx="2603658" cy="1484720"/>
              <a:chOff x="5454405" y="3590913"/>
              <a:chExt cx="2603658" cy="1484720"/>
            </a:xfrm>
          </p:grpSpPr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BB982A30-F260-421C-8230-56344C783438}"/>
                  </a:ext>
                </a:extLst>
              </p:cNvPr>
              <p:cNvSpPr txBox="1"/>
              <p:nvPr/>
            </p:nvSpPr>
            <p:spPr>
              <a:xfrm>
                <a:off x="5488129" y="4121526"/>
                <a:ext cx="2569934" cy="954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2800" b="1" spc="3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PE</a:t>
                </a:r>
                <a:r>
                  <a:rPr lang="zh-CN" altLang="en-US" sz="2800" b="1" spc="3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阵列</a:t>
                </a:r>
                <a:endParaRPr lang="en-US" altLang="zh-CN" sz="2800" b="1" spc="3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pPr algn="ctr"/>
                <a:r>
                  <a:rPr lang="zh-CN" altLang="en-US" sz="2800" b="1" spc="3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容错方案设计</a:t>
                </a:r>
              </a:p>
            </p:txBody>
          </p:sp>
          <p:sp>
            <p:nvSpPr>
              <p:cNvPr id="51" name="Rectangle 19">
                <a:extLst>
                  <a:ext uri="{FF2B5EF4-FFF2-40B4-BE49-F238E27FC236}">
                    <a16:creationId xmlns:a16="http://schemas.microsoft.com/office/drawing/2014/main" id="{61720E1D-5F01-4E81-8CEA-E80EEC52AB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54405" y="4491697"/>
                <a:ext cx="0" cy="2129"/>
              </a:xfrm>
              <a:prstGeom prst="rect">
                <a:avLst/>
              </a:prstGeom>
              <a:solidFill>
                <a:srgbClr val="005D9D"/>
              </a:solidFill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5B52F890-A800-4C43-BBED-030DF6A87567}"/>
                  </a:ext>
                </a:extLst>
              </p:cNvPr>
              <p:cNvSpPr txBox="1"/>
              <p:nvPr/>
            </p:nvSpPr>
            <p:spPr>
              <a:xfrm>
                <a:off x="6168211" y="3590913"/>
                <a:ext cx="848309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0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Broadway" panose="04040905080B02020502" pitchFamily="82" charset="0"/>
                    <a:cs typeface="+mn-ea"/>
                    <a:sym typeface="+mn-lt"/>
                  </a:rPr>
                  <a:t>02</a:t>
                </a:r>
                <a:endParaRPr lang="zh-CN" altLang="en-US" sz="4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roadway" panose="04040905080B02020502" pitchFamily="82" charset="0"/>
                  <a:cs typeface="+mn-ea"/>
                  <a:sym typeface="+mn-lt"/>
                </a:endParaRPr>
              </a:p>
            </p:txBody>
          </p:sp>
        </p:grpSp>
        <p:sp>
          <p:nvSpPr>
            <p:cNvPr id="80" name="Freeform 5">
              <a:extLst>
                <a:ext uri="{FF2B5EF4-FFF2-40B4-BE49-F238E27FC236}">
                  <a16:creationId xmlns:a16="http://schemas.microsoft.com/office/drawing/2014/main" id="{2D06266E-C62F-439E-94CF-FC387A68EE3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98197" y="4626986"/>
              <a:ext cx="435251" cy="520857"/>
            </a:xfrm>
            <a:custGeom>
              <a:avLst/>
              <a:gdLst>
                <a:gd name="T0" fmla="*/ 189 w 316"/>
                <a:gd name="T1" fmla="*/ 16 h 467"/>
                <a:gd name="T2" fmla="*/ 225 w 316"/>
                <a:gd name="T3" fmla="*/ 7 h 467"/>
                <a:gd name="T4" fmla="*/ 300 w 316"/>
                <a:gd name="T5" fmla="*/ 52 h 467"/>
                <a:gd name="T6" fmla="*/ 309 w 316"/>
                <a:gd name="T7" fmla="*/ 89 h 467"/>
                <a:gd name="T8" fmla="*/ 298 w 316"/>
                <a:gd name="T9" fmla="*/ 105 h 467"/>
                <a:gd name="T10" fmla="*/ 179 w 316"/>
                <a:gd name="T11" fmla="*/ 33 h 467"/>
                <a:gd name="T12" fmla="*/ 189 w 316"/>
                <a:gd name="T13" fmla="*/ 16 h 467"/>
                <a:gd name="T14" fmla="*/ 164 w 316"/>
                <a:gd name="T15" fmla="*/ 58 h 467"/>
                <a:gd name="T16" fmla="*/ 147 w 316"/>
                <a:gd name="T17" fmla="*/ 85 h 467"/>
                <a:gd name="T18" fmla="*/ 266 w 316"/>
                <a:gd name="T19" fmla="*/ 157 h 467"/>
                <a:gd name="T20" fmla="*/ 283 w 316"/>
                <a:gd name="T21" fmla="*/ 130 h 467"/>
                <a:gd name="T22" fmla="*/ 164 w 316"/>
                <a:gd name="T23" fmla="*/ 58 h 467"/>
                <a:gd name="T24" fmla="*/ 2 w 316"/>
                <a:gd name="T25" fmla="*/ 446 h 467"/>
                <a:gd name="T26" fmla="*/ 13 w 316"/>
                <a:gd name="T27" fmla="*/ 354 h 467"/>
                <a:gd name="T28" fmla="*/ 90 w 316"/>
                <a:gd name="T29" fmla="*/ 401 h 467"/>
                <a:gd name="T30" fmla="*/ 13 w 316"/>
                <a:gd name="T31" fmla="*/ 453 h 467"/>
                <a:gd name="T32" fmla="*/ 2 w 316"/>
                <a:gd name="T33" fmla="*/ 446 h 467"/>
                <a:gd name="T34" fmla="*/ 20 w 316"/>
                <a:gd name="T35" fmla="*/ 296 h 467"/>
                <a:gd name="T36" fmla="*/ 133 w 316"/>
                <a:gd name="T37" fmla="*/ 109 h 467"/>
                <a:gd name="T38" fmla="*/ 172 w 316"/>
                <a:gd name="T39" fmla="*/ 133 h 467"/>
                <a:gd name="T40" fmla="*/ 59 w 316"/>
                <a:gd name="T41" fmla="*/ 320 h 467"/>
                <a:gd name="T42" fmla="*/ 20 w 316"/>
                <a:gd name="T43" fmla="*/ 296 h 467"/>
                <a:gd name="T44" fmla="*/ 99 w 316"/>
                <a:gd name="T45" fmla="*/ 344 h 467"/>
                <a:gd name="T46" fmla="*/ 212 w 316"/>
                <a:gd name="T47" fmla="*/ 158 h 467"/>
                <a:gd name="T48" fmla="*/ 252 w 316"/>
                <a:gd name="T49" fmla="*/ 182 h 467"/>
                <a:gd name="T50" fmla="*/ 139 w 316"/>
                <a:gd name="T51" fmla="*/ 368 h 467"/>
                <a:gd name="T52" fmla="*/ 99 w 316"/>
                <a:gd name="T53" fmla="*/ 344 h 467"/>
                <a:gd name="T54" fmla="*/ 95 w 316"/>
                <a:gd name="T55" fmla="*/ 446 h 467"/>
                <a:gd name="T56" fmla="*/ 301 w 316"/>
                <a:gd name="T57" fmla="*/ 446 h 467"/>
                <a:gd name="T58" fmla="*/ 311 w 316"/>
                <a:gd name="T59" fmla="*/ 456 h 467"/>
                <a:gd name="T60" fmla="*/ 301 w 316"/>
                <a:gd name="T61" fmla="*/ 467 h 467"/>
                <a:gd name="T62" fmla="*/ 95 w 316"/>
                <a:gd name="T63" fmla="*/ 467 h 467"/>
                <a:gd name="T64" fmla="*/ 84 w 316"/>
                <a:gd name="T65" fmla="*/ 456 h 467"/>
                <a:gd name="T66" fmla="*/ 95 w 316"/>
                <a:gd name="T67" fmla="*/ 446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16" h="467">
                  <a:moveTo>
                    <a:pt x="189" y="16"/>
                  </a:moveTo>
                  <a:cubicBezTo>
                    <a:pt x="197" y="4"/>
                    <a:pt x="213" y="0"/>
                    <a:pt x="225" y="7"/>
                  </a:cubicBezTo>
                  <a:cubicBezTo>
                    <a:pt x="300" y="52"/>
                    <a:pt x="300" y="52"/>
                    <a:pt x="300" y="52"/>
                  </a:cubicBezTo>
                  <a:cubicBezTo>
                    <a:pt x="312" y="60"/>
                    <a:pt x="316" y="76"/>
                    <a:pt x="309" y="89"/>
                  </a:cubicBezTo>
                  <a:cubicBezTo>
                    <a:pt x="298" y="105"/>
                    <a:pt x="298" y="105"/>
                    <a:pt x="298" y="105"/>
                  </a:cubicBezTo>
                  <a:cubicBezTo>
                    <a:pt x="179" y="33"/>
                    <a:pt x="179" y="33"/>
                    <a:pt x="179" y="33"/>
                  </a:cubicBezTo>
                  <a:lnTo>
                    <a:pt x="189" y="16"/>
                  </a:lnTo>
                  <a:close/>
                  <a:moveTo>
                    <a:pt x="164" y="58"/>
                  </a:moveTo>
                  <a:cubicBezTo>
                    <a:pt x="147" y="85"/>
                    <a:pt x="147" y="85"/>
                    <a:pt x="147" y="85"/>
                  </a:cubicBezTo>
                  <a:cubicBezTo>
                    <a:pt x="266" y="157"/>
                    <a:pt x="266" y="157"/>
                    <a:pt x="266" y="157"/>
                  </a:cubicBezTo>
                  <a:cubicBezTo>
                    <a:pt x="283" y="130"/>
                    <a:pt x="283" y="130"/>
                    <a:pt x="283" y="130"/>
                  </a:cubicBezTo>
                  <a:lnTo>
                    <a:pt x="164" y="58"/>
                  </a:lnTo>
                  <a:close/>
                  <a:moveTo>
                    <a:pt x="2" y="446"/>
                  </a:moveTo>
                  <a:cubicBezTo>
                    <a:pt x="13" y="354"/>
                    <a:pt x="13" y="354"/>
                    <a:pt x="13" y="354"/>
                  </a:cubicBezTo>
                  <a:cubicBezTo>
                    <a:pt x="90" y="401"/>
                    <a:pt x="90" y="401"/>
                    <a:pt x="90" y="401"/>
                  </a:cubicBezTo>
                  <a:cubicBezTo>
                    <a:pt x="13" y="453"/>
                    <a:pt x="13" y="453"/>
                    <a:pt x="13" y="453"/>
                  </a:cubicBezTo>
                  <a:cubicBezTo>
                    <a:pt x="5" y="459"/>
                    <a:pt x="0" y="456"/>
                    <a:pt x="2" y="446"/>
                  </a:cubicBezTo>
                  <a:close/>
                  <a:moveTo>
                    <a:pt x="20" y="296"/>
                  </a:moveTo>
                  <a:cubicBezTo>
                    <a:pt x="133" y="109"/>
                    <a:pt x="133" y="109"/>
                    <a:pt x="133" y="109"/>
                  </a:cubicBezTo>
                  <a:cubicBezTo>
                    <a:pt x="172" y="133"/>
                    <a:pt x="172" y="133"/>
                    <a:pt x="172" y="133"/>
                  </a:cubicBezTo>
                  <a:cubicBezTo>
                    <a:pt x="59" y="320"/>
                    <a:pt x="59" y="320"/>
                    <a:pt x="59" y="320"/>
                  </a:cubicBezTo>
                  <a:lnTo>
                    <a:pt x="20" y="296"/>
                  </a:lnTo>
                  <a:close/>
                  <a:moveTo>
                    <a:pt x="99" y="344"/>
                  </a:moveTo>
                  <a:cubicBezTo>
                    <a:pt x="212" y="158"/>
                    <a:pt x="212" y="158"/>
                    <a:pt x="212" y="158"/>
                  </a:cubicBezTo>
                  <a:cubicBezTo>
                    <a:pt x="252" y="182"/>
                    <a:pt x="252" y="182"/>
                    <a:pt x="252" y="182"/>
                  </a:cubicBezTo>
                  <a:cubicBezTo>
                    <a:pt x="139" y="368"/>
                    <a:pt x="139" y="368"/>
                    <a:pt x="139" y="368"/>
                  </a:cubicBezTo>
                  <a:lnTo>
                    <a:pt x="99" y="344"/>
                  </a:lnTo>
                  <a:close/>
                  <a:moveTo>
                    <a:pt x="95" y="446"/>
                  </a:moveTo>
                  <a:cubicBezTo>
                    <a:pt x="301" y="446"/>
                    <a:pt x="301" y="446"/>
                    <a:pt x="301" y="446"/>
                  </a:cubicBezTo>
                  <a:cubicBezTo>
                    <a:pt x="307" y="446"/>
                    <a:pt x="311" y="450"/>
                    <a:pt x="311" y="456"/>
                  </a:cubicBezTo>
                  <a:cubicBezTo>
                    <a:pt x="311" y="462"/>
                    <a:pt x="307" y="467"/>
                    <a:pt x="301" y="467"/>
                  </a:cubicBezTo>
                  <a:cubicBezTo>
                    <a:pt x="95" y="467"/>
                    <a:pt x="95" y="467"/>
                    <a:pt x="95" y="467"/>
                  </a:cubicBezTo>
                  <a:cubicBezTo>
                    <a:pt x="89" y="467"/>
                    <a:pt x="84" y="462"/>
                    <a:pt x="84" y="456"/>
                  </a:cubicBezTo>
                  <a:cubicBezTo>
                    <a:pt x="84" y="450"/>
                    <a:pt x="89" y="446"/>
                    <a:pt x="95" y="446"/>
                  </a:cubicBezTo>
                  <a:close/>
                </a:path>
              </a:pathLst>
            </a:custGeom>
            <a:solidFill>
              <a:srgbClr val="005D9D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endParaRPr>
            </a:p>
          </p:txBody>
        </p: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9B1FABAA-F930-44CE-9081-EFFE78E513C1}"/>
              </a:ext>
            </a:extLst>
          </p:cNvPr>
          <p:cNvGrpSpPr/>
          <p:nvPr/>
        </p:nvGrpSpPr>
        <p:grpSpPr>
          <a:xfrm>
            <a:off x="8709246" y="2317400"/>
            <a:ext cx="2897275" cy="1147082"/>
            <a:chOff x="8840977" y="512378"/>
            <a:chExt cx="2897275" cy="1147082"/>
          </a:xfrm>
        </p:grpSpPr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315D79EC-051A-41D9-A987-5F1AC77D4493}"/>
                </a:ext>
              </a:extLst>
            </p:cNvPr>
            <p:cNvGrpSpPr/>
            <p:nvPr/>
          </p:nvGrpSpPr>
          <p:grpSpPr>
            <a:xfrm>
              <a:off x="8840977" y="512378"/>
              <a:ext cx="2897275" cy="1101427"/>
              <a:chOff x="8690320" y="512378"/>
              <a:chExt cx="2897275" cy="1101427"/>
            </a:xfrm>
          </p:grpSpPr>
          <p:grpSp>
            <p:nvGrpSpPr>
              <p:cNvPr id="76" name="组合 75">
                <a:extLst>
                  <a:ext uri="{FF2B5EF4-FFF2-40B4-BE49-F238E27FC236}">
                    <a16:creationId xmlns:a16="http://schemas.microsoft.com/office/drawing/2014/main" id="{96A7A266-0AF7-4455-9356-D4B65D2E8FDA}"/>
                  </a:ext>
                </a:extLst>
              </p:cNvPr>
              <p:cNvGrpSpPr/>
              <p:nvPr/>
            </p:nvGrpSpPr>
            <p:grpSpPr>
              <a:xfrm>
                <a:off x="9812750" y="512378"/>
                <a:ext cx="1774845" cy="1101427"/>
                <a:chOff x="9725542" y="897210"/>
                <a:chExt cx="1774845" cy="1101427"/>
              </a:xfrm>
            </p:grpSpPr>
            <p:sp>
              <p:nvSpPr>
                <p:cNvPr id="77" name="文本框 76">
                  <a:extLst>
                    <a:ext uri="{FF2B5EF4-FFF2-40B4-BE49-F238E27FC236}">
                      <a16:creationId xmlns:a16="http://schemas.microsoft.com/office/drawing/2014/main" id="{4541F2B6-C759-47A4-BFFE-04BEFC226867}"/>
                    </a:ext>
                  </a:extLst>
                </p:cNvPr>
                <p:cNvSpPr txBox="1"/>
                <p:nvPr/>
              </p:nvSpPr>
              <p:spPr>
                <a:xfrm>
                  <a:off x="9725542" y="1475417"/>
                  <a:ext cx="1774845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sz="2800" b="1" spc="3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rPr>
                    <a:t>工作总结</a:t>
                  </a:r>
                </a:p>
              </p:txBody>
            </p:sp>
            <p:sp>
              <p:nvSpPr>
                <p:cNvPr id="79" name="文本框 78">
                  <a:extLst>
                    <a:ext uri="{FF2B5EF4-FFF2-40B4-BE49-F238E27FC236}">
                      <a16:creationId xmlns:a16="http://schemas.microsoft.com/office/drawing/2014/main" id="{87D7D0AF-CFFD-4EE8-B207-7761101B1613}"/>
                    </a:ext>
                  </a:extLst>
                </p:cNvPr>
                <p:cNvSpPr txBox="1"/>
                <p:nvPr/>
              </p:nvSpPr>
              <p:spPr>
                <a:xfrm>
                  <a:off x="10178514" y="897210"/>
                  <a:ext cx="848309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40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Broadway" panose="04040905080B02020502" pitchFamily="82" charset="0"/>
                      <a:cs typeface="+mn-ea"/>
                      <a:sym typeface="+mn-lt"/>
                    </a:rPr>
                    <a:t>04</a:t>
                  </a:r>
                  <a:endParaRPr lang="zh-CN" altLang="en-US" sz="40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Broadway" panose="04040905080B02020502" pitchFamily="82" charset="0"/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82" name="Freeform 114">
                <a:extLst>
                  <a:ext uri="{FF2B5EF4-FFF2-40B4-BE49-F238E27FC236}">
                    <a16:creationId xmlns:a16="http://schemas.microsoft.com/office/drawing/2014/main" id="{3DE086EC-7E17-46E9-81D1-A0D25A480D2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690320" y="879018"/>
                <a:ext cx="435181" cy="695231"/>
              </a:xfrm>
              <a:custGeom>
                <a:avLst/>
                <a:gdLst>
                  <a:gd name="T0" fmla="*/ 62 w 124"/>
                  <a:gd name="T1" fmla="*/ 134 h 151"/>
                  <a:gd name="T2" fmla="*/ 124 w 124"/>
                  <a:gd name="T3" fmla="*/ 151 h 151"/>
                  <a:gd name="T4" fmla="*/ 124 w 124"/>
                  <a:gd name="T5" fmla="*/ 151 h 151"/>
                  <a:gd name="T6" fmla="*/ 124 w 124"/>
                  <a:gd name="T7" fmla="*/ 17 h 151"/>
                  <a:gd name="T8" fmla="*/ 124 w 124"/>
                  <a:gd name="T9" fmla="*/ 17 h 151"/>
                  <a:gd name="T10" fmla="*/ 62 w 124"/>
                  <a:gd name="T11" fmla="*/ 0 h 151"/>
                  <a:gd name="T12" fmla="*/ 1 w 124"/>
                  <a:gd name="T13" fmla="*/ 17 h 151"/>
                  <a:gd name="T14" fmla="*/ 0 w 124"/>
                  <a:gd name="T15" fmla="*/ 17 h 151"/>
                  <a:gd name="T16" fmla="*/ 0 w 124"/>
                  <a:gd name="T17" fmla="*/ 149 h 151"/>
                  <a:gd name="T18" fmla="*/ 62 w 124"/>
                  <a:gd name="T19" fmla="*/ 134 h 151"/>
                  <a:gd name="T20" fmla="*/ 111 w 124"/>
                  <a:gd name="T21" fmla="*/ 75 h 151"/>
                  <a:gd name="T22" fmla="*/ 61 w 124"/>
                  <a:gd name="T23" fmla="*/ 67 h 151"/>
                  <a:gd name="T24" fmla="*/ 12 w 124"/>
                  <a:gd name="T25" fmla="*/ 75 h 151"/>
                  <a:gd name="T26" fmla="*/ 12 w 124"/>
                  <a:gd name="T27" fmla="*/ 69 h 151"/>
                  <a:gd name="T28" fmla="*/ 61 w 124"/>
                  <a:gd name="T29" fmla="*/ 61 h 151"/>
                  <a:gd name="T30" fmla="*/ 111 w 124"/>
                  <a:gd name="T31" fmla="*/ 69 h 151"/>
                  <a:gd name="T32" fmla="*/ 111 w 124"/>
                  <a:gd name="T33" fmla="*/ 75 h 151"/>
                  <a:gd name="T34" fmla="*/ 12 w 124"/>
                  <a:gd name="T35" fmla="*/ 31 h 151"/>
                  <a:gd name="T36" fmla="*/ 61 w 124"/>
                  <a:gd name="T37" fmla="*/ 23 h 151"/>
                  <a:gd name="T38" fmla="*/ 111 w 124"/>
                  <a:gd name="T39" fmla="*/ 31 h 151"/>
                  <a:gd name="T40" fmla="*/ 111 w 124"/>
                  <a:gd name="T41" fmla="*/ 37 h 151"/>
                  <a:gd name="T42" fmla="*/ 61 w 124"/>
                  <a:gd name="T43" fmla="*/ 29 h 151"/>
                  <a:gd name="T44" fmla="*/ 12 w 124"/>
                  <a:gd name="T45" fmla="*/ 37 h 151"/>
                  <a:gd name="T46" fmla="*/ 12 w 124"/>
                  <a:gd name="T47" fmla="*/ 31 h 151"/>
                  <a:gd name="T48" fmla="*/ 12 w 124"/>
                  <a:gd name="T49" fmla="*/ 50 h 151"/>
                  <a:gd name="T50" fmla="*/ 61 w 124"/>
                  <a:gd name="T51" fmla="*/ 43 h 151"/>
                  <a:gd name="T52" fmla="*/ 111 w 124"/>
                  <a:gd name="T53" fmla="*/ 50 h 151"/>
                  <a:gd name="T54" fmla="*/ 111 w 124"/>
                  <a:gd name="T55" fmla="*/ 56 h 151"/>
                  <a:gd name="T56" fmla="*/ 61 w 124"/>
                  <a:gd name="T57" fmla="*/ 49 h 151"/>
                  <a:gd name="T58" fmla="*/ 12 w 124"/>
                  <a:gd name="T59" fmla="*/ 56 h 151"/>
                  <a:gd name="T60" fmla="*/ 12 w 124"/>
                  <a:gd name="T61" fmla="*/ 50 h 151"/>
                  <a:gd name="T62" fmla="*/ 12 w 124"/>
                  <a:gd name="T63" fmla="*/ 88 h 151"/>
                  <a:gd name="T64" fmla="*/ 61 w 124"/>
                  <a:gd name="T65" fmla="*/ 80 h 151"/>
                  <a:gd name="T66" fmla="*/ 111 w 124"/>
                  <a:gd name="T67" fmla="*/ 88 h 151"/>
                  <a:gd name="T68" fmla="*/ 111 w 124"/>
                  <a:gd name="T69" fmla="*/ 94 h 151"/>
                  <a:gd name="T70" fmla="*/ 61 w 124"/>
                  <a:gd name="T71" fmla="*/ 87 h 151"/>
                  <a:gd name="T72" fmla="*/ 12 w 124"/>
                  <a:gd name="T73" fmla="*/ 94 h 151"/>
                  <a:gd name="T74" fmla="*/ 12 w 124"/>
                  <a:gd name="T75" fmla="*/ 88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24" h="151">
                    <a:moveTo>
                      <a:pt x="62" y="134"/>
                    </a:moveTo>
                    <a:cubicBezTo>
                      <a:pt x="96" y="134"/>
                      <a:pt x="124" y="141"/>
                      <a:pt x="124" y="151"/>
                    </a:cubicBezTo>
                    <a:cubicBezTo>
                      <a:pt x="124" y="151"/>
                      <a:pt x="124" y="151"/>
                      <a:pt x="124" y="151"/>
                    </a:cubicBezTo>
                    <a:cubicBezTo>
                      <a:pt x="124" y="17"/>
                      <a:pt x="124" y="17"/>
                      <a:pt x="124" y="17"/>
                    </a:cubicBezTo>
                    <a:cubicBezTo>
                      <a:pt x="124" y="17"/>
                      <a:pt x="124" y="17"/>
                      <a:pt x="124" y="17"/>
                    </a:cubicBezTo>
                    <a:cubicBezTo>
                      <a:pt x="122" y="8"/>
                      <a:pt x="95" y="0"/>
                      <a:pt x="62" y="0"/>
                    </a:cubicBezTo>
                    <a:cubicBezTo>
                      <a:pt x="29" y="0"/>
                      <a:pt x="2" y="8"/>
                      <a:pt x="1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4" y="140"/>
                      <a:pt x="30" y="134"/>
                      <a:pt x="62" y="134"/>
                    </a:cubicBezTo>
                    <a:close/>
                    <a:moveTo>
                      <a:pt x="111" y="75"/>
                    </a:moveTo>
                    <a:cubicBezTo>
                      <a:pt x="103" y="71"/>
                      <a:pt x="86" y="67"/>
                      <a:pt x="61" y="67"/>
                    </a:cubicBezTo>
                    <a:cubicBezTo>
                      <a:pt x="37" y="67"/>
                      <a:pt x="20" y="71"/>
                      <a:pt x="12" y="75"/>
                    </a:cubicBezTo>
                    <a:cubicBezTo>
                      <a:pt x="12" y="69"/>
                      <a:pt x="12" y="69"/>
                      <a:pt x="12" y="69"/>
                    </a:cubicBezTo>
                    <a:cubicBezTo>
                      <a:pt x="17" y="66"/>
                      <a:pt x="35" y="61"/>
                      <a:pt x="61" y="61"/>
                    </a:cubicBezTo>
                    <a:cubicBezTo>
                      <a:pt x="88" y="61"/>
                      <a:pt x="105" y="66"/>
                      <a:pt x="111" y="69"/>
                    </a:cubicBezTo>
                    <a:lnTo>
                      <a:pt x="111" y="75"/>
                    </a:lnTo>
                    <a:close/>
                    <a:moveTo>
                      <a:pt x="12" y="31"/>
                    </a:moveTo>
                    <a:cubicBezTo>
                      <a:pt x="17" y="28"/>
                      <a:pt x="35" y="23"/>
                      <a:pt x="61" y="23"/>
                    </a:cubicBezTo>
                    <a:cubicBezTo>
                      <a:pt x="88" y="23"/>
                      <a:pt x="105" y="28"/>
                      <a:pt x="111" y="31"/>
                    </a:cubicBezTo>
                    <a:cubicBezTo>
                      <a:pt x="111" y="37"/>
                      <a:pt x="111" y="37"/>
                      <a:pt x="111" y="37"/>
                    </a:cubicBezTo>
                    <a:cubicBezTo>
                      <a:pt x="103" y="33"/>
                      <a:pt x="86" y="29"/>
                      <a:pt x="61" y="29"/>
                    </a:cubicBezTo>
                    <a:cubicBezTo>
                      <a:pt x="37" y="29"/>
                      <a:pt x="20" y="33"/>
                      <a:pt x="12" y="37"/>
                    </a:cubicBezTo>
                    <a:lnTo>
                      <a:pt x="12" y="31"/>
                    </a:lnTo>
                    <a:close/>
                    <a:moveTo>
                      <a:pt x="12" y="50"/>
                    </a:moveTo>
                    <a:cubicBezTo>
                      <a:pt x="17" y="48"/>
                      <a:pt x="34" y="43"/>
                      <a:pt x="61" y="43"/>
                    </a:cubicBezTo>
                    <a:cubicBezTo>
                      <a:pt x="88" y="43"/>
                      <a:pt x="105" y="48"/>
                      <a:pt x="111" y="50"/>
                    </a:cubicBezTo>
                    <a:cubicBezTo>
                      <a:pt x="111" y="56"/>
                      <a:pt x="111" y="56"/>
                      <a:pt x="111" y="56"/>
                    </a:cubicBezTo>
                    <a:cubicBezTo>
                      <a:pt x="103" y="53"/>
                      <a:pt x="86" y="49"/>
                      <a:pt x="61" y="49"/>
                    </a:cubicBezTo>
                    <a:cubicBezTo>
                      <a:pt x="37" y="49"/>
                      <a:pt x="20" y="53"/>
                      <a:pt x="12" y="56"/>
                    </a:cubicBezTo>
                    <a:lnTo>
                      <a:pt x="12" y="50"/>
                    </a:lnTo>
                    <a:close/>
                    <a:moveTo>
                      <a:pt x="12" y="88"/>
                    </a:moveTo>
                    <a:cubicBezTo>
                      <a:pt x="17" y="85"/>
                      <a:pt x="34" y="80"/>
                      <a:pt x="61" y="80"/>
                    </a:cubicBezTo>
                    <a:cubicBezTo>
                      <a:pt x="88" y="80"/>
                      <a:pt x="105" y="85"/>
                      <a:pt x="111" y="88"/>
                    </a:cubicBezTo>
                    <a:cubicBezTo>
                      <a:pt x="111" y="94"/>
                      <a:pt x="111" y="94"/>
                      <a:pt x="111" y="94"/>
                    </a:cubicBezTo>
                    <a:cubicBezTo>
                      <a:pt x="103" y="91"/>
                      <a:pt x="86" y="87"/>
                      <a:pt x="61" y="87"/>
                    </a:cubicBezTo>
                    <a:cubicBezTo>
                      <a:pt x="37" y="87"/>
                      <a:pt x="20" y="91"/>
                      <a:pt x="12" y="94"/>
                    </a:cubicBezTo>
                    <a:lnTo>
                      <a:pt x="12" y="88"/>
                    </a:lnTo>
                    <a:close/>
                  </a:path>
                </a:pathLst>
              </a:custGeom>
              <a:solidFill>
                <a:srgbClr val="005D9D"/>
              </a:solidFill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83" name="Freeform 116">
                <a:extLst>
                  <a:ext uri="{FF2B5EF4-FFF2-40B4-BE49-F238E27FC236}">
                    <a16:creationId xmlns:a16="http://schemas.microsoft.com/office/drawing/2014/main" id="{1175ADE8-BE0A-4CF3-9CD2-4C7A84E9427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153577" y="890052"/>
                <a:ext cx="435183" cy="695233"/>
              </a:xfrm>
              <a:custGeom>
                <a:avLst/>
                <a:gdLst>
                  <a:gd name="T0" fmla="*/ 124 w 124"/>
                  <a:gd name="T1" fmla="*/ 17 h 151"/>
                  <a:gd name="T2" fmla="*/ 62 w 124"/>
                  <a:gd name="T3" fmla="*/ 0 h 151"/>
                  <a:gd name="T4" fmla="*/ 1 w 124"/>
                  <a:gd name="T5" fmla="*/ 17 h 151"/>
                  <a:gd name="T6" fmla="*/ 0 w 124"/>
                  <a:gd name="T7" fmla="*/ 17 h 151"/>
                  <a:gd name="T8" fmla="*/ 0 w 124"/>
                  <a:gd name="T9" fmla="*/ 148 h 151"/>
                  <a:gd name="T10" fmla="*/ 62 w 124"/>
                  <a:gd name="T11" fmla="*/ 133 h 151"/>
                  <a:gd name="T12" fmla="*/ 124 w 124"/>
                  <a:gd name="T13" fmla="*/ 151 h 151"/>
                  <a:gd name="T14" fmla="*/ 124 w 124"/>
                  <a:gd name="T15" fmla="*/ 151 h 151"/>
                  <a:gd name="T16" fmla="*/ 124 w 124"/>
                  <a:gd name="T17" fmla="*/ 17 h 151"/>
                  <a:gd name="T18" fmla="*/ 112 w 124"/>
                  <a:gd name="T19" fmla="*/ 76 h 151"/>
                  <a:gd name="T20" fmla="*/ 112 w 124"/>
                  <a:gd name="T21" fmla="*/ 82 h 151"/>
                  <a:gd name="T22" fmla="*/ 62 w 124"/>
                  <a:gd name="T23" fmla="*/ 74 h 151"/>
                  <a:gd name="T24" fmla="*/ 13 w 124"/>
                  <a:gd name="T25" fmla="*/ 82 h 151"/>
                  <a:gd name="T26" fmla="*/ 13 w 124"/>
                  <a:gd name="T27" fmla="*/ 76 h 151"/>
                  <a:gd name="T28" fmla="*/ 62 w 124"/>
                  <a:gd name="T29" fmla="*/ 68 h 151"/>
                  <a:gd name="T30" fmla="*/ 112 w 124"/>
                  <a:gd name="T31" fmla="*/ 76 h 151"/>
                  <a:gd name="T32" fmla="*/ 13 w 124"/>
                  <a:gd name="T33" fmla="*/ 30 h 151"/>
                  <a:gd name="T34" fmla="*/ 55 w 124"/>
                  <a:gd name="T35" fmla="*/ 22 h 151"/>
                  <a:gd name="T36" fmla="*/ 55 w 124"/>
                  <a:gd name="T37" fmla="*/ 28 h 151"/>
                  <a:gd name="T38" fmla="*/ 13 w 124"/>
                  <a:gd name="T39" fmla="*/ 36 h 151"/>
                  <a:gd name="T40" fmla="*/ 13 w 124"/>
                  <a:gd name="T41" fmla="*/ 30 h 151"/>
                  <a:gd name="T42" fmla="*/ 13 w 124"/>
                  <a:gd name="T43" fmla="*/ 49 h 151"/>
                  <a:gd name="T44" fmla="*/ 55 w 124"/>
                  <a:gd name="T45" fmla="*/ 42 h 151"/>
                  <a:gd name="T46" fmla="*/ 55 w 124"/>
                  <a:gd name="T47" fmla="*/ 48 h 151"/>
                  <a:gd name="T48" fmla="*/ 13 w 124"/>
                  <a:gd name="T49" fmla="*/ 55 h 151"/>
                  <a:gd name="T50" fmla="*/ 13 w 124"/>
                  <a:gd name="T51" fmla="*/ 49 h 151"/>
                  <a:gd name="T52" fmla="*/ 112 w 124"/>
                  <a:gd name="T53" fmla="*/ 119 h 151"/>
                  <a:gd name="T54" fmla="*/ 62 w 124"/>
                  <a:gd name="T55" fmla="*/ 112 h 151"/>
                  <a:gd name="T56" fmla="*/ 13 w 124"/>
                  <a:gd name="T57" fmla="*/ 119 h 151"/>
                  <a:gd name="T58" fmla="*/ 13 w 124"/>
                  <a:gd name="T59" fmla="*/ 114 h 151"/>
                  <a:gd name="T60" fmla="*/ 62 w 124"/>
                  <a:gd name="T61" fmla="*/ 106 h 151"/>
                  <a:gd name="T62" fmla="*/ 112 w 124"/>
                  <a:gd name="T63" fmla="*/ 114 h 151"/>
                  <a:gd name="T64" fmla="*/ 112 w 124"/>
                  <a:gd name="T65" fmla="*/ 119 h 151"/>
                  <a:gd name="T66" fmla="*/ 112 w 124"/>
                  <a:gd name="T67" fmla="*/ 100 h 151"/>
                  <a:gd name="T68" fmla="*/ 62 w 124"/>
                  <a:gd name="T69" fmla="*/ 92 h 151"/>
                  <a:gd name="T70" fmla="*/ 13 w 124"/>
                  <a:gd name="T71" fmla="*/ 100 h 151"/>
                  <a:gd name="T72" fmla="*/ 13 w 124"/>
                  <a:gd name="T73" fmla="*/ 94 h 151"/>
                  <a:gd name="T74" fmla="*/ 62 w 124"/>
                  <a:gd name="T75" fmla="*/ 86 h 151"/>
                  <a:gd name="T76" fmla="*/ 112 w 124"/>
                  <a:gd name="T77" fmla="*/ 94 h 151"/>
                  <a:gd name="T78" fmla="*/ 112 w 124"/>
                  <a:gd name="T79" fmla="*/ 100 h 151"/>
                  <a:gd name="T80" fmla="*/ 112 w 124"/>
                  <a:gd name="T81" fmla="*/ 65 h 151"/>
                  <a:gd name="T82" fmla="*/ 65 w 124"/>
                  <a:gd name="T83" fmla="*/ 57 h 151"/>
                  <a:gd name="T84" fmla="*/ 65 w 124"/>
                  <a:gd name="T85" fmla="*/ 12 h 151"/>
                  <a:gd name="T86" fmla="*/ 112 w 124"/>
                  <a:gd name="T87" fmla="*/ 21 h 151"/>
                  <a:gd name="T88" fmla="*/ 112 w 124"/>
                  <a:gd name="T89" fmla="*/ 65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4" h="151">
                    <a:moveTo>
                      <a:pt x="124" y="17"/>
                    </a:moveTo>
                    <a:cubicBezTo>
                      <a:pt x="123" y="7"/>
                      <a:pt x="96" y="0"/>
                      <a:pt x="62" y="0"/>
                    </a:cubicBezTo>
                    <a:cubicBezTo>
                      <a:pt x="29" y="0"/>
                      <a:pt x="2" y="7"/>
                      <a:pt x="1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48"/>
                      <a:pt x="0" y="148"/>
                      <a:pt x="0" y="148"/>
                    </a:cubicBezTo>
                    <a:cubicBezTo>
                      <a:pt x="4" y="140"/>
                      <a:pt x="30" y="133"/>
                      <a:pt x="62" y="133"/>
                    </a:cubicBezTo>
                    <a:cubicBezTo>
                      <a:pt x="96" y="133"/>
                      <a:pt x="124" y="141"/>
                      <a:pt x="124" y="151"/>
                    </a:cubicBezTo>
                    <a:cubicBezTo>
                      <a:pt x="124" y="151"/>
                      <a:pt x="124" y="151"/>
                      <a:pt x="124" y="151"/>
                    </a:cubicBezTo>
                    <a:cubicBezTo>
                      <a:pt x="124" y="17"/>
                      <a:pt x="124" y="17"/>
                      <a:pt x="124" y="17"/>
                    </a:cubicBezTo>
                    <a:close/>
                    <a:moveTo>
                      <a:pt x="112" y="76"/>
                    </a:moveTo>
                    <a:cubicBezTo>
                      <a:pt x="112" y="82"/>
                      <a:pt x="112" y="82"/>
                      <a:pt x="112" y="82"/>
                    </a:cubicBezTo>
                    <a:cubicBezTo>
                      <a:pt x="104" y="78"/>
                      <a:pt x="87" y="74"/>
                      <a:pt x="62" y="74"/>
                    </a:cubicBezTo>
                    <a:cubicBezTo>
                      <a:pt x="38" y="74"/>
                      <a:pt x="21" y="78"/>
                      <a:pt x="13" y="82"/>
                    </a:cubicBezTo>
                    <a:cubicBezTo>
                      <a:pt x="13" y="76"/>
                      <a:pt x="13" y="76"/>
                      <a:pt x="13" y="76"/>
                    </a:cubicBezTo>
                    <a:cubicBezTo>
                      <a:pt x="18" y="73"/>
                      <a:pt x="35" y="68"/>
                      <a:pt x="62" y="68"/>
                    </a:cubicBezTo>
                    <a:cubicBezTo>
                      <a:pt x="89" y="68"/>
                      <a:pt x="106" y="73"/>
                      <a:pt x="112" y="76"/>
                    </a:cubicBezTo>
                    <a:close/>
                    <a:moveTo>
                      <a:pt x="13" y="30"/>
                    </a:moveTo>
                    <a:cubicBezTo>
                      <a:pt x="18" y="27"/>
                      <a:pt x="32" y="23"/>
                      <a:pt x="55" y="22"/>
                    </a:cubicBezTo>
                    <a:cubicBezTo>
                      <a:pt x="55" y="28"/>
                      <a:pt x="55" y="28"/>
                      <a:pt x="55" y="28"/>
                    </a:cubicBezTo>
                    <a:cubicBezTo>
                      <a:pt x="34" y="29"/>
                      <a:pt x="20" y="33"/>
                      <a:pt x="13" y="36"/>
                    </a:cubicBezTo>
                    <a:lnTo>
                      <a:pt x="13" y="30"/>
                    </a:lnTo>
                    <a:close/>
                    <a:moveTo>
                      <a:pt x="13" y="49"/>
                    </a:moveTo>
                    <a:cubicBezTo>
                      <a:pt x="18" y="47"/>
                      <a:pt x="32" y="42"/>
                      <a:pt x="55" y="42"/>
                    </a:cubicBezTo>
                    <a:cubicBezTo>
                      <a:pt x="55" y="48"/>
                      <a:pt x="55" y="48"/>
                      <a:pt x="55" y="48"/>
                    </a:cubicBezTo>
                    <a:cubicBezTo>
                      <a:pt x="34" y="49"/>
                      <a:pt x="20" y="52"/>
                      <a:pt x="13" y="55"/>
                    </a:cubicBezTo>
                    <a:lnTo>
                      <a:pt x="13" y="49"/>
                    </a:lnTo>
                    <a:close/>
                    <a:moveTo>
                      <a:pt x="112" y="119"/>
                    </a:moveTo>
                    <a:cubicBezTo>
                      <a:pt x="104" y="116"/>
                      <a:pt x="87" y="112"/>
                      <a:pt x="62" y="112"/>
                    </a:cubicBezTo>
                    <a:cubicBezTo>
                      <a:pt x="38" y="112"/>
                      <a:pt x="21" y="116"/>
                      <a:pt x="13" y="119"/>
                    </a:cubicBezTo>
                    <a:cubicBezTo>
                      <a:pt x="13" y="114"/>
                      <a:pt x="13" y="114"/>
                      <a:pt x="13" y="114"/>
                    </a:cubicBezTo>
                    <a:cubicBezTo>
                      <a:pt x="18" y="111"/>
                      <a:pt x="35" y="106"/>
                      <a:pt x="62" y="106"/>
                    </a:cubicBezTo>
                    <a:cubicBezTo>
                      <a:pt x="89" y="106"/>
                      <a:pt x="106" y="111"/>
                      <a:pt x="112" y="114"/>
                    </a:cubicBezTo>
                    <a:lnTo>
                      <a:pt x="112" y="119"/>
                    </a:lnTo>
                    <a:close/>
                    <a:moveTo>
                      <a:pt x="112" y="100"/>
                    </a:moveTo>
                    <a:cubicBezTo>
                      <a:pt x="104" y="97"/>
                      <a:pt x="87" y="92"/>
                      <a:pt x="62" y="92"/>
                    </a:cubicBezTo>
                    <a:cubicBezTo>
                      <a:pt x="38" y="92"/>
                      <a:pt x="21" y="97"/>
                      <a:pt x="13" y="100"/>
                    </a:cubicBezTo>
                    <a:cubicBezTo>
                      <a:pt x="13" y="94"/>
                      <a:pt x="13" y="94"/>
                      <a:pt x="13" y="94"/>
                    </a:cubicBezTo>
                    <a:cubicBezTo>
                      <a:pt x="18" y="91"/>
                      <a:pt x="36" y="86"/>
                      <a:pt x="62" y="86"/>
                    </a:cubicBezTo>
                    <a:cubicBezTo>
                      <a:pt x="89" y="86"/>
                      <a:pt x="106" y="91"/>
                      <a:pt x="112" y="94"/>
                    </a:cubicBezTo>
                    <a:lnTo>
                      <a:pt x="112" y="100"/>
                    </a:lnTo>
                    <a:close/>
                    <a:moveTo>
                      <a:pt x="112" y="65"/>
                    </a:moveTo>
                    <a:cubicBezTo>
                      <a:pt x="106" y="62"/>
                      <a:pt x="90" y="57"/>
                      <a:pt x="65" y="57"/>
                    </a:cubicBezTo>
                    <a:cubicBezTo>
                      <a:pt x="65" y="12"/>
                      <a:pt x="65" y="12"/>
                      <a:pt x="65" y="12"/>
                    </a:cubicBezTo>
                    <a:cubicBezTo>
                      <a:pt x="90" y="13"/>
                      <a:pt x="107" y="18"/>
                      <a:pt x="112" y="21"/>
                    </a:cubicBezTo>
                    <a:lnTo>
                      <a:pt x="112" y="65"/>
                    </a:lnTo>
                    <a:close/>
                  </a:path>
                </a:pathLst>
              </a:custGeom>
              <a:solidFill>
                <a:srgbClr val="005D9D"/>
              </a:solidFill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</a:endParaRPr>
              </a:p>
            </p:txBody>
          </p:sp>
        </p:grpSp>
        <p:sp>
          <p:nvSpPr>
            <p:cNvPr id="84" name="Freeform 113">
              <a:extLst>
                <a:ext uri="{FF2B5EF4-FFF2-40B4-BE49-F238E27FC236}">
                  <a16:creationId xmlns:a16="http://schemas.microsoft.com/office/drawing/2014/main" id="{7DA51D14-2054-4791-9B70-D285ACA2822F}"/>
                </a:ext>
              </a:extLst>
            </p:cNvPr>
            <p:cNvSpPr/>
            <p:nvPr/>
          </p:nvSpPr>
          <p:spPr bwMode="auto">
            <a:xfrm>
              <a:off x="8846592" y="1515998"/>
              <a:ext cx="892825" cy="143462"/>
            </a:xfrm>
            <a:custGeom>
              <a:avLst/>
              <a:gdLst>
                <a:gd name="T0" fmla="*/ 145 w 255"/>
                <a:gd name="T1" fmla="*/ 26 h 31"/>
                <a:gd name="T2" fmla="*/ 145 w 255"/>
                <a:gd name="T3" fmla="*/ 22 h 31"/>
                <a:gd name="T4" fmla="*/ 253 w 255"/>
                <a:gd name="T5" fmla="*/ 22 h 31"/>
                <a:gd name="T6" fmla="*/ 251 w 255"/>
                <a:gd name="T7" fmla="*/ 17 h 31"/>
                <a:gd name="T8" fmla="*/ 157 w 255"/>
                <a:gd name="T9" fmla="*/ 17 h 31"/>
                <a:gd name="T10" fmla="*/ 157 w 255"/>
                <a:gd name="T11" fmla="*/ 12 h 31"/>
                <a:gd name="T12" fmla="*/ 248 w 255"/>
                <a:gd name="T13" fmla="*/ 12 h 31"/>
                <a:gd name="T14" fmla="*/ 193 w 255"/>
                <a:gd name="T15" fmla="*/ 2 h 31"/>
                <a:gd name="T16" fmla="*/ 136 w 255"/>
                <a:gd name="T17" fmla="*/ 13 h 31"/>
                <a:gd name="T18" fmla="*/ 136 w 255"/>
                <a:gd name="T19" fmla="*/ 17 h 31"/>
                <a:gd name="T20" fmla="*/ 127 w 255"/>
                <a:gd name="T21" fmla="*/ 17 h 31"/>
                <a:gd name="T22" fmla="*/ 119 w 255"/>
                <a:gd name="T23" fmla="*/ 17 h 31"/>
                <a:gd name="T24" fmla="*/ 119 w 255"/>
                <a:gd name="T25" fmla="*/ 14 h 31"/>
                <a:gd name="T26" fmla="*/ 61 w 255"/>
                <a:gd name="T27" fmla="*/ 0 h 31"/>
                <a:gd name="T28" fmla="*/ 6 w 255"/>
                <a:gd name="T29" fmla="*/ 10 h 31"/>
                <a:gd name="T30" fmla="*/ 97 w 255"/>
                <a:gd name="T31" fmla="*/ 10 h 31"/>
                <a:gd name="T32" fmla="*/ 97 w 255"/>
                <a:gd name="T33" fmla="*/ 14 h 31"/>
                <a:gd name="T34" fmla="*/ 2 w 255"/>
                <a:gd name="T35" fmla="*/ 14 h 31"/>
                <a:gd name="T36" fmla="*/ 2 w 255"/>
                <a:gd name="T37" fmla="*/ 19 h 31"/>
                <a:gd name="T38" fmla="*/ 109 w 255"/>
                <a:gd name="T39" fmla="*/ 19 h 31"/>
                <a:gd name="T40" fmla="*/ 109 w 255"/>
                <a:gd name="T41" fmla="*/ 24 h 31"/>
                <a:gd name="T42" fmla="*/ 1 w 255"/>
                <a:gd name="T43" fmla="*/ 24 h 31"/>
                <a:gd name="T44" fmla="*/ 0 w 255"/>
                <a:gd name="T45" fmla="*/ 31 h 31"/>
                <a:gd name="T46" fmla="*/ 255 w 255"/>
                <a:gd name="T47" fmla="*/ 31 h 31"/>
                <a:gd name="T48" fmla="*/ 254 w 255"/>
                <a:gd name="T49" fmla="*/ 26 h 31"/>
                <a:gd name="T50" fmla="*/ 145 w 255"/>
                <a:gd name="T51" fmla="*/ 26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55" h="31">
                  <a:moveTo>
                    <a:pt x="145" y="26"/>
                  </a:moveTo>
                  <a:cubicBezTo>
                    <a:pt x="145" y="22"/>
                    <a:pt x="145" y="22"/>
                    <a:pt x="145" y="22"/>
                  </a:cubicBezTo>
                  <a:cubicBezTo>
                    <a:pt x="253" y="22"/>
                    <a:pt x="253" y="22"/>
                    <a:pt x="253" y="22"/>
                  </a:cubicBezTo>
                  <a:cubicBezTo>
                    <a:pt x="251" y="17"/>
                    <a:pt x="251" y="17"/>
                    <a:pt x="251" y="17"/>
                  </a:cubicBezTo>
                  <a:cubicBezTo>
                    <a:pt x="157" y="17"/>
                    <a:pt x="157" y="17"/>
                    <a:pt x="157" y="17"/>
                  </a:cubicBezTo>
                  <a:cubicBezTo>
                    <a:pt x="157" y="12"/>
                    <a:pt x="157" y="12"/>
                    <a:pt x="157" y="12"/>
                  </a:cubicBezTo>
                  <a:cubicBezTo>
                    <a:pt x="248" y="12"/>
                    <a:pt x="248" y="12"/>
                    <a:pt x="248" y="12"/>
                  </a:cubicBezTo>
                  <a:cubicBezTo>
                    <a:pt x="242" y="8"/>
                    <a:pt x="223" y="2"/>
                    <a:pt x="193" y="2"/>
                  </a:cubicBezTo>
                  <a:cubicBezTo>
                    <a:pt x="163" y="2"/>
                    <a:pt x="142" y="8"/>
                    <a:pt x="136" y="13"/>
                  </a:cubicBezTo>
                  <a:cubicBezTo>
                    <a:pt x="136" y="17"/>
                    <a:pt x="136" y="17"/>
                    <a:pt x="136" y="17"/>
                  </a:cubicBezTo>
                  <a:cubicBezTo>
                    <a:pt x="127" y="17"/>
                    <a:pt x="127" y="17"/>
                    <a:pt x="127" y="17"/>
                  </a:cubicBezTo>
                  <a:cubicBezTo>
                    <a:pt x="119" y="17"/>
                    <a:pt x="119" y="17"/>
                    <a:pt x="119" y="17"/>
                  </a:cubicBezTo>
                  <a:cubicBezTo>
                    <a:pt x="119" y="14"/>
                    <a:pt x="119" y="14"/>
                    <a:pt x="119" y="14"/>
                  </a:cubicBezTo>
                  <a:cubicBezTo>
                    <a:pt x="119" y="9"/>
                    <a:pt x="99" y="0"/>
                    <a:pt x="61" y="0"/>
                  </a:cubicBezTo>
                  <a:cubicBezTo>
                    <a:pt x="33" y="0"/>
                    <a:pt x="14" y="5"/>
                    <a:pt x="6" y="10"/>
                  </a:cubicBezTo>
                  <a:cubicBezTo>
                    <a:pt x="97" y="10"/>
                    <a:pt x="97" y="10"/>
                    <a:pt x="97" y="10"/>
                  </a:cubicBezTo>
                  <a:cubicBezTo>
                    <a:pt x="97" y="14"/>
                    <a:pt x="97" y="14"/>
                    <a:pt x="97" y="14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109" y="19"/>
                    <a:pt x="109" y="19"/>
                    <a:pt x="109" y="19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255" y="31"/>
                    <a:pt x="255" y="31"/>
                    <a:pt x="255" y="31"/>
                  </a:cubicBezTo>
                  <a:cubicBezTo>
                    <a:pt x="254" y="26"/>
                    <a:pt x="254" y="26"/>
                    <a:pt x="254" y="26"/>
                  </a:cubicBezTo>
                  <a:lnTo>
                    <a:pt x="145" y="26"/>
                  </a:lnTo>
                  <a:close/>
                </a:path>
              </a:pathLst>
            </a:custGeom>
            <a:solidFill>
              <a:srgbClr val="005D9D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endParaRPr>
            </a:p>
          </p:txBody>
        </p:sp>
      </p:grpSp>
      <p:sp>
        <p:nvSpPr>
          <p:cNvPr id="55" name="灯片编号占位符 2">
            <a:extLst>
              <a:ext uri="{FF2B5EF4-FFF2-40B4-BE49-F238E27FC236}">
                <a16:creationId xmlns:a16="http://schemas.microsoft.com/office/drawing/2014/main" id="{6AB992D4-3F6E-424A-99C6-9FE29BFD6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64709" y="6492875"/>
            <a:ext cx="2844800" cy="365125"/>
          </a:xfrm>
        </p:spPr>
        <p:txBody>
          <a:bodyPr/>
          <a:lstStyle/>
          <a:p>
            <a:pPr algn="ctr" defTabSz="1219170"/>
            <a:fld id="{0C913308-F349-4B6D-A68A-DD1791B4A57B}" type="slidenum">
              <a:rPr lang="zh-CN" altLang="en-US">
                <a:latin typeface="Arial"/>
                <a:ea typeface="SimSun"/>
              </a:rPr>
              <a:pPr algn="ctr" defTabSz="1219170"/>
              <a:t>2</a:t>
            </a:fld>
            <a:endParaRPr lang="zh-CN" altLang="en-US" dirty="0">
              <a:latin typeface="Arial"/>
              <a:ea typeface="SimSun"/>
            </a:endParaRPr>
          </a:p>
        </p:txBody>
      </p:sp>
    </p:spTree>
  </p:cSld>
  <p:clrMapOvr>
    <a:masterClrMapping/>
  </p:clrMapOvr>
  <p:transition spd="med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473525" y="2496440"/>
            <a:ext cx="1510045" cy="1510045"/>
          </a:xfrm>
          <a:prstGeom prst="ellipse">
            <a:avLst/>
          </a:prstGeom>
          <a:noFill/>
          <a:ln w="3175">
            <a:solidFill>
              <a:srgbClr val="005D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952877" y="2866741"/>
            <a:ext cx="982833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400" b="1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数据搬运模块容错设计及可靠性评估</a:t>
            </a:r>
          </a:p>
        </p:txBody>
      </p:sp>
      <p:grpSp>
        <p:nvGrpSpPr>
          <p:cNvPr id="5" name="组合 221"/>
          <p:cNvGrpSpPr/>
          <p:nvPr/>
        </p:nvGrpSpPr>
        <p:grpSpPr bwMode="auto">
          <a:xfrm>
            <a:off x="754209" y="2924647"/>
            <a:ext cx="995683" cy="653629"/>
            <a:chOff x="165605" y="4160117"/>
            <a:chExt cx="962026" cy="631825"/>
          </a:xfrm>
          <a:solidFill>
            <a:srgbClr val="005D9D"/>
          </a:solidFill>
        </p:grpSpPr>
        <p:sp>
          <p:nvSpPr>
            <p:cNvPr id="6" name="Freeform 113"/>
            <p:cNvSpPr/>
            <p:nvPr/>
          </p:nvSpPr>
          <p:spPr bwMode="auto">
            <a:xfrm>
              <a:off x="171329" y="4674430"/>
              <a:ext cx="956844" cy="117404"/>
            </a:xfrm>
            <a:custGeom>
              <a:avLst/>
              <a:gdLst>
                <a:gd name="T0" fmla="*/ 145 w 255"/>
                <a:gd name="T1" fmla="*/ 26 h 31"/>
                <a:gd name="T2" fmla="*/ 145 w 255"/>
                <a:gd name="T3" fmla="*/ 22 h 31"/>
                <a:gd name="T4" fmla="*/ 253 w 255"/>
                <a:gd name="T5" fmla="*/ 22 h 31"/>
                <a:gd name="T6" fmla="*/ 251 w 255"/>
                <a:gd name="T7" fmla="*/ 17 h 31"/>
                <a:gd name="T8" fmla="*/ 157 w 255"/>
                <a:gd name="T9" fmla="*/ 17 h 31"/>
                <a:gd name="T10" fmla="*/ 157 w 255"/>
                <a:gd name="T11" fmla="*/ 12 h 31"/>
                <a:gd name="T12" fmla="*/ 248 w 255"/>
                <a:gd name="T13" fmla="*/ 12 h 31"/>
                <a:gd name="T14" fmla="*/ 193 w 255"/>
                <a:gd name="T15" fmla="*/ 2 h 31"/>
                <a:gd name="T16" fmla="*/ 136 w 255"/>
                <a:gd name="T17" fmla="*/ 13 h 31"/>
                <a:gd name="T18" fmla="*/ 136 w 255"/>
                <a:gd name="T19" fmla="*/ 17 h 31"/>
                <a:gd name="T20" fmla="*/ 127 w 255"/>
                <a:gd name="T21" fmla="*/ 17 h 31"/>
                <a:gd name="T22" fmla="*/ 119 w 255"/>
                <a:gd name="T23" fmla="*/ 17 h 31"/>
                <a:gd name="T24" fmla="*/ 119 w 255"/>
                <a:gd name="T25" fmla="*/ 14 h 31"/>
                <a:gd name="T26" fmla="*/ 61 w 255"/>
                <a:gd name="T27" fmla="*/ 0 h 31"/>
                <a:gd name="T28" fmla="*/ 6 w 255"/>
                <a:gd name="T29" fmla="*/ 10 h 31"/>
                <a:gd name="T30" fmla="*/ 97 w 255"/>
                <a:gd name="T31" fmla="*/ 10 h 31"/>
                <a:gd name="T32" fmla="*/ 97 w 255"/>
                <a:gd name="T33" fmla="*/ 14 h 31"/>
                <a:gd name="T34" fmla="*/ 2 w 255"/>
                <a:gd name="T35" fmla="*/ 14 h 31"/>
                <a:gd name="T36" fmla="*/ 2 w 255"/>
                <a:gd name="T37" fmla="*/ 19 h 31"/>
                <a:gd name="T38" fmla="*/ 109 w 255"/>
                <a:gd name="T39" fmla="*/ 19 h 31"/>
                <a:gd name="T40" fmla="*/ 109 w 255"/>
                <a:gd name="T41" fmla="*/ 24 h 31"/>
                <a:gd name="T42" fmla="*/ 1 w 255"/>
                <a:gd name="T43" fmla="*/ 24 h 31"/>
                <a:gd name="T44" fmla="*/ 0 w 255"/>
                <a:gd name="T45" fmla="*/ 31 h 31"/>
                <a:gd name="T46" fmla="*/ 255 w 255"/>
                <a:gd name="T47" fmla="*/ 31 h 31"/>
                <a:gd name="T48" fmla="*/ 254 w 255"/>
                <a:gd name="T49" fmla="*/ 26 h 31"/>
                <a:gd name="T50" fmla="*/ 145 w 255"/>
                <a:gd name="T51" fmla="*/ 26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55" h="31">
                  <a:moveTo>
                    <a:pt x="145" y="26"/>
                  </a:moveTo>
                  <a:cubicBezTo>
                    <a:pt x="145" y="22"/>
                    <a:pt x="145" y="22"/>
                    <a:pt x="145" y="22"/>
                  </a:cubicBezTo>
                  <a:cubicBezTo>
                    <a:pt x="253" y="22"/>
                    <a:pt x="253" y="22"/>
                    <a:pt x="253" y="22"/>
                  </a:cubicBezTo>
                  <a:cubicBezTo>
                    <a:pt x="251" y="17"/>
                    <a:pt x="251" y="17"/>
                    <a:pt x="251" y="17"/>
                  </a:cubicBezTo>
                  <a:cubicBezTo>
                    <a:pt x="157" y="17"/>
                    <a:pt x="157" y="17"/>
                    <a:pt x="157" y="17"/>
                  </a:cubicBezTo>
                  <a:cubicBezTo>
                    <a:pt x="157" y="12"/>
                    <a:pt x="157" y="12"/>
                    <a:pt x="157" y="12"/>
                  </a:cubicBezTo>
                  <a:cubicBezTo>
                    <a:pt x="248" y="12"/>
                    <a:pt x="248" y="12"/>
                    <a:pt x="248" y="12"/>
                  </a:cubicBezTo>
                  <a:cubicBezTo>
                    <a:pt x="242" y="8"/>
                    <a:pt x="223" y="2"/>
                    <a:pt x="193" y="2"/>
                  </a:cubicBezTo>
                  <a:cubicBezTo>
                    <a:pt x="163" y="2"/>
                    <a:pt x="142" y="8"/>
                    <a:pt x="136" y="13"/>
                  </a:cubicBezTo>
                  <a:cubicBezTo>
                    <a:pt x="136" y="17"/>
                    <a:pt x="136" y="17"/>
                    <a:pt x="136" y="17"/>
                  </a:cubicBezTo>
                  <a:cubicBezTo>
                    <a:pt x="127" y="17"/>
                    <a:pt x="127" y="17"/>
                    <a:pt x="127" y="17"/>
                  </a:cubicBezTo>
                  <a:cubicBezTo>
                    <a:pt x="119" y="17"/>
                    <a:pt x="119" y="17"/>
                    <a:pt x="119" y="17"/>
                  </a:cubicBezTo>
                  <a:cubicBezTo>
                    <a:pt x="119" y="14"/>
                    <a:pt x="119" y="14"/>
                    <a:pt x="119" y="14"/>
                  </a:cubicBezTo>
                  <a:cubicBezTo>
                    <a:pt x="119" y="9"/>
                    <a:pt x="99" y="0"/>
                    <a:pt x="61" y="0"/>
                  </a:cubicBezTo>
                  <a:cubicBezTo>
                    <a:pt x="33" y="0"/>
                    <a:pt x="14" y="5"/>
                    <a:pt x="6" y="10"/>
                  </a:cubicBezTo>
                  <a:cubicBezTo>
                    <a:pt x="97" y="10"/>
                    <a:pt x="97" y="10"/>
                    <a:pt x="97" y="10"/>
                  </a:cubicBezTo>
                  <a:cubicBezTo>
                    <a:pt x="97" y="14"/>
                    <a:pt x="97" y="14"/>
                    <a:pt x="97" y="14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109" y="19"/>
                    <a:pt x="109" y="19"/>
                    <a:pt x="109" y="19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255" y="31"/>
                    <a:pt x="255" y="31"/>
                    <a:pt x="255" y="31"/>
                  </a:cubicBezTo>
                  <a:cubicBezTo>
                    <a:pt x="254" y="26"/>
                    <a:pt x="254" y="26"/>
                    <a:pt x="254" y="26"/>
                  </a:cubicBezTo>
                  <a:lnTo>
                    <a:pt x="145" y="2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7" name="Freeform 114"/>
            <p:cNvSpPr>
              <a:spLocks noEditPoints="1"/>
            </p:cNvSpPr>
            <p:nvPr/>
          </p:nvSpPr>
          <p:spPr bwMode="auto">
            <a:xfrm>
              <a:off x="165311" y="4159666"/>
              <a:ext cx="466385" cy="568950"/>
            </a:xfrm>
            <a:custGeom>
              <a:avLst/>
              <a:gdLst>
                <a:gd name="T0" fmla="*/ 62 w 124"/>
                <a:gd name="T1" fmla="*/ 134 h 151"/>
                <a:gd name="T2" fmla="*/ 124 w 124"/>
                <a:gd name="T3" fmla="*/ 151 h 151"/>
                <a:gd name="T4" fmla="*/ 124 w 124"/>
                <a:gd name="T5" fmla="*/ 151 h 151"/>
                <a:gd name="T6" fmla="*/ 124 w 124"/>
                <a:gd name="T7" fmla="*/ 17 h 151"/>
                <a:gd name="T8" fmla="*/ 124 w 124"/>
                <a:gd name="T9" fmla="*/ 17 h 151"/>
                <a:gd name="T10" fmla="*/ 62 w 124"/>
                <a:gd name="T11" fmla="*/ 0 h 151"/>
                <a:gd name="T12" fmla="*/ 1 w 124"/>
                <a:gd name="T13" fmla="*/ 17 h 151"/>
                <a:gd name="T14" fmla="*/ 0 w 124"/>
                <a:gd name="T15" fmla="*/ 17 h 151"/>
                <a:gd name="T16" fmla="*/ 0 w 124"/>
                <a:gd name="T17" fmla="*/ 149 h 151"/>
                <a:gd name="T18" fmla="*/ 62 w 124"/>
                <a:gd name="T19" fmla="*/ 134 h 151"/>
                <a:gd name="T20" fmla="*/ 111 w 124"/>
                <a:gd name="T21" fmla="*/ 75 h 151"/>
                <a:gd name="T22" fmla="*/ 61 w 124"/>
                <a:gd name="T23" fmla="*/ 67 h 151"/>
                <a:gd name="T24" fmla="*/ 12 w 124"/>
                <a:gd name="T25" fmla="*/ 75 h 151"/>
                <a:gd name="T26" fmla="*/ 12 w 124"/>
                <a:gd name="T27" fmla="*/ 69 h 151"/>
                <a:gd name="T28" fmla="*/ 61 w 124"/>
                <a:gd name="T29" fmla="*/ 61 h 151"/>
                <a:gd name="T30" fmla="*/ 111 w 124"/>
                <a:gd name="T31" fmla="*/ 69 h 151"/>
                <a:gd name="T32" fmla="*/ 111 w 124"/>
                <a:gd name="T33" fmla="*/ 75 h 151"/>
                <a:gd name="T34" fmla="*/ 12 w 124"/>
                <a:gd name="T35" fmla="*/ 31 h 151"/>
                <a:gd name="T36" fmla="*/ 61 w 124"/>
                <a:gd name="T37" fmla="*/ 23 h 151"/>
                <a:gd name="T38" fmla="*/ 111 w 124"/>
                <a:gd name="T39" fmla="*/ 31 h 151"/>
                <a:gd name="T40" fmla="*/ 111 w 124"/>
                <a:gd name="T41" fmla="*/ 37 h 151"/>
                <a:gd name="T42" fmla="*/ 61 w 124"/>
                <a:gd name="T43" fmla="*/ 29 h 151"/>
                <a:gd name="T44" fmla="*/ 12 w 124"/>
                <a:gd name="T45" fmla="*/ 37 h 151"/>
                <a:gd name="T46" fmla="*/ 12 w 124"/>
                <a:gd name="T47" fmla="*/ 31 h 151"/>
                <a:gd name="T48" fmla="*/ 12 w 124"/>
                <a:gd name="T49" fmla="*/ 50 h 151"/>
                <a:gd name="T50" fmla="*/ 61 w 124"/>
                <a:gd name="T51" fmla="*/ 43 h 151"/>
                <a:gd name="T52" fmla="*/ 111 w 124"/>
                <a:gd name="T53" fmla="*/ 50 h 151"/>
                <a:gd name="T54" fmla="*/ 111 w 124"/>
                <a:gd name="T55" fmla="*/ 56 h 151"/>
                <a:gd name="T56" fmla="*/ 61 w 124"/>
                <a:gd name="T57" fmla="*/ 49 h 151"/>
                <a:gd name="T58" fmla="*/ 12 w 124"/>
                <a:gd name="T59" fmla="*/ 56 h 151"/>
                <a:gd name="T60" fmla="*/ 12 w 124"/>
                <a:gd name="T61" fmla="*/ 50 h 151"/>
                <a:gd name="T62" fmla="*/ 12 w 124"/>
                <a:gd name="T63" fmla="*/ 88 h 151"/>
                <a:gd name="T64" fmla="*/ 61 w 124"/>
                <a:gd name="T65" fmla="*/ 80 h 151"/>
                <a:gd name="T66" fmla="*/ 111 w 124"/>
                <a:gd name="T67" fmla="*/ 88 h 151"/>
                <a:gd name="T68" fmla="*/ 111 w 124"/>
                <a:gd name="T69" fmla="*/ 94 h 151"/>
                <a:gd name="T70" fmla="*/ 61 w 124"/>
                <a:gd name="T71" fmla="*/ 87 h 151"/>
                <a:gd name="T72" fmla="*/ 12 w 124"/>
                <a:gd name="T73" fmla="*/ 94 h 151"/>
                <a:gd name="T74" fmla="*/ 12 w 124"/>
                <a:gd name="T75" fmla="*/ 88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24" h="151">
                  <a:moveTo>
                    <a:pt x="62" y="134"/>
                  </a:moveTo>
                  <a:cubicBezTo>
                    <a:pt x="96" y="134"/>
                    <a:pt x="124" y="141"/>
                    <a:pt x="124" y="151"/>
                  </a:cubicBezTo>
                  <a:cubicBezTo>
                    <a:pt x="124" y="151"/>
                    <a:pt x="124" y="151"/>
                    <a:pt x="124" y="151"/>
                  </a:cubicBezTo>
                  <a:cubicBezTo>
                    <a:pt x="124" y="17"/>
                    <a:pt x="124" y="17"/>
                    <a:pt x="124" y="17"/>
                  </a:cubicBezTo>
                  <a:cubicBezTo>
                    <a:pt x="124" y="17"/>
                    <a:pt x="124" y="17"/>
                    <a:pt x="124" y="17"/>
                  </a:cubicBezTo>
                  <a:cubicBezTo>
                    <a:pt x="122" y="8"/>
                    <a:pt x="95" y="0"/>
                    <a:pt x="62" y="0"/>
                  </a:cubicBezTo>
                  <a:cubicBezTo>
                    <a:pt x="29" y="0"/>
                    <a:pt x="2" y="8"/>
                    <a:pt x="1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4" y="140"/>
                    <a:pt x="30" y="134"/>
                    <a:pt x="62" y="134"/>
                  </a:cubicBezTo>
                  <a:close/>
                  <a:moveTo>
                    <a:pt x="111" y="75"/>
                  </a:moveTo>
                  <a:cubicBezTo>
                    <a:pt x="103" y="71"/>
                    <a:pt x="86" y="67"/>
                    <a:pt x="61" y="67"/>
                  </a:cubicBezTo>
                  <a:cubicBezTo>
                    <a:pt x="37" y="67"/>
                    <a:pt x="20" y="71"/>
                    <a:pt x="12" y="75"/>
                  </a:cubicBezTo>
                  <a:cubicBezTo>
                    <a:pt x="12" y="69"/>
                    <a:pt x="12" y="69"/>
                    <a:pt x="12" y="69"/>
                  </a:cubicBezTo>
                  <a:cubicBezTo>
                    <a:pt x="17" y="66"/>
                    <a:pt x="35" y="61"/>
                    <a:pt x="61" y="61"/>
                  </a:cubicBezTo>
                  <a:cubicBezTo>
                    <a:pt x="88" y="61"/>
                    <a:pt x="105" y="66"/>
                    <a:pt x="111" y="69"/>
                  </a:cubicBezTo>
                  <a:lnTo>
                    <a:pt x="111" y="75"/>
                  </a:lnTo>
                  <a:close/>
                  <a:moveTo>
                    <a:pt x="12" y="31"/>
                  </a:moveTo>
                  <a:cubicBezTo>
                    <a:pt x="17" y="28"/>
                    <a:pt x="35" y="23"/>
                    <a:pt x="61" y="23"/>
                  </a:cubicBezTo>
                  <a:cubicBezTo>
                    <a:pt x="88" y="23"/>
                    <a:pt x="105" y="28"/>
                    <a:pt x="111" y="31"/>
                  </a:cubicBezTo>
                  <a:cubicBezTo>
                    <a:pt x="111" y="37"/>
                    <a:pt x="111" y="37"/>
                    <a:pt x="111" y="37"/>
                  </a:cubicBezTo>
                  <a:cubicBezTo>
                    <a:pt x="103" y="33"/>
                    <a:pt x="86" y="29"/>
                    <a:pt x="61" y="29"/>
                  </a:cubicBezTo>
                  <a:cubicBezTo>
                    <a:pt x="37" y="29"/>
                    <a:pt x="20" y="33"/>
                    <a:pt x="12" y="37"/>
                  </a:cubicBezTo>
                  <a:lnTo>
                    <a:pt x="12" y="31"/>
                  </a:lnTo>
                  <a:close/>
                  <a:moveTo>
                    <a:pt x="12" y="50"/>
                  </a:moveTo>
                  <a:cubicBezTo>
                    <a:pt x="17" y="48"/>
                    <a:pt x="34" y="43"/>
                    <a:pt x="61" y="43"/>
                  </a:cubicBezTo>
                  <a:cubicBezTo>
                    <a:pt x="88" y="43"/>
                    <a:pt x="105" y="48"/>
                    <a:pt x="111" y="50"/>
                  </a:cubicBezTo>
                  <a:cubicBezTo>
                    <a:pt x="111" y="56"/>
                    <a:pt x="111" y="56"/>
                    <a:pt x="111" y="56"/>
                  </a:cubicBezTo>
                  <a:cubicBezTo>
                    <a:pt x="103" y="53"/>
                    <a:pt x="86" y="49"/>
                    <a:pt x="61" y="49"/>
                  </a:cubicBezTo>
                  <a:cubicBezTo>
                    <a:pt x="37" y="49"/>
                    <a:pt x="20" y="53"/>
                    <a:pt x="12" y="56"/>
                  </a:cubicBezTo>
                  <a:lnTo>
                    <a:pt x="12" y="50"/>
                  </a:lnTo>
                  <a:close/>
                  <a:moveTo>
                    <a:pt x="12" y="88"/>
                  </a:moveTo>
                  <a:cubicBezTo>
                    <a:pt x="17" y="85"/>
                    <a:pt x="34" y="80"/>
                    <a:pt x="61" y="80"/>
                  </a:cubicBezTo>
                  <a:cubicBezTo>
                    <a:pt x="88" y="80"/>
                    <a:pt x="105" y="85"/>
                    <a:pt x="111" y="88"/>
                  </a:cubicBezTo>
                  <a:cubicBezTo>
                    <a:pt x="111" y="94"/>
                    <a:pt x="111" y="94"/>
                    <a:pt x="111" y="94"/>
                  </a:cubicBezTo>
                  <a:cubicBezTo>
                    <a:pt x="103" y="91"/>
                    <a:pt x="86" y="87"/>
                    <a:pt x="61" y="87"/>
                  </a:cubicBezTo>
                  <a:cubicBezTo>
                    <a:pt x="37" y="87"/>
                    <a:pt x="20" y="91"/>
                    <a:pt x="12" y="94"/>
                  </a:cubicBezTo>
                  <a:lnTo>
                    <a:pt x="12" y="8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8" name="Freeform 115"/>
            <p:cNvSpPr/>
            <p:nvPr/>
          </p:nvSpPr>
          <p:spPr bwMode="auto">
            <a:xfrm>
              <a:off x="926573" y="4237934"/>
              <a:ext cx="132394" cy="135464"/>
            </a:xfrm>
            <a:custGeom>
              <a:avLst/>
              <a:gdLst>
                <a:gd name="T0" fmla="*/ 35 w 35"/>
                <a:gd name="T1" fmla="*/ 36 h 36"/>
                <a:gd name="T2" fmla="*/ 35 w 35"/>
                <a:gd name="T3" fmla="*/ 6 h 36"/>
                <a:gd name="T4" fmla="*/ 0 w 35"/>
                <a:gd name="T5" fmla="*/ 0 h 36"/>
                <a:gd name="T6" fmla="*/ 0 w 35"/>
                <a:gd name="T7" fmla="*/ 31 h 36"/>
                <a:gd name="T8" fmla="*/ 35 w 35"/>
                <a:gd name="T9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36">
                  <a:moveTo>
                    <a:pt x="35" y="36"/>
                  </a:moveTo>
                  <a:cubicBezTo>
                    <a:pt x="35" y="6"/>
                    <a:pt x="35" y="6"/>
                    <a:pt x="35" y="6"/>
                  </a:cubicBezTo>
                  <a:cubicBezTo>
                    <a:pt x="29" y="4"/>
                    <a:pt x="17" y="1"/>
                    <a:pt x="0" y="0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15" y="32"/>
                    <a:pt x="26" y="34"/>
                    <a:pt x="35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9" name="Freeform 116"/>
            <p:cNvSpPr>
              <a:spLocks noEditPoints="1"/>
            </p:cNvSpPr>
            <p:nvPr/>
          </p:nvSpPr>
          <p:spPr bwMode="auto">
            <a:xfrm>
              <a:off x="661786" y="4168696"/>
              <a:ext cx="466387" cy="568952"/>
            </a:xfrm>
            <a:custGeom>
              <a:avLst/>
              <a:gdLst>
                <a:gd name="T0" fmla="*/ 124 w 124"/>
                <a:gd name="T1" fmla="*/ 17 h 151"/>
                <a:gd name="T2" fmla="*/ 62 w 124"/>
                <a:gd name="T3" fmla="*/ 0 h 151"/>
                <a:gd name="T4" fmla="*/ 1 w 124"/>
                <a:gd name="T5" fmla="*/ 17 h 151"/>
                <a:gd name="T6" fmla="*/ 0 w 124"/>
                <a:gd name="T7" fmla="*/ 17 h 151"/>
                <a:gd name="T8" fmla="*/ 0 w 124"/>
                <a:gd name="T9" fmla="*/ 148 h 151"/>
                <a:gd name="T10" fmla="*/ 62 w 124"/>
                <a:gd name="T11" fmla="*/ 133 h 151"/>
                <a:gd name="T12" fmla="*/ 124 w 124"/>
                <a:gd name="T13" fmla="*/ 151 h 151"/>
                <a:gd name="T14" fmla="*/ 124 w 124"/>
                <a:gd name="T15" fmla="*/ 151 h 151"/>
                <a:gd name="T16" fmla="*/ 124 w 124"/>
                <a:gd name="T17" fmla="*/ 17 h 151"/>
                <a:gd name="T18" fmla="*/ 112 w 124"/>
                <a:gd name="T19" fmla="*/ 76 h 151"/>
                <a:gd name="T20" fmla="*/ 112 w 124"/>
                <a:gd name="T21" fmla="*/ 82 h 151"/>
                <a:gd name="T22" fmla="*/ 62 w 124"/>
                <a:gd name="T23" fmla="*/ 74 h 151"/>
                <a:gd name="T24" fmla="*/ 13 w 124"/>
                <a:gd name="T25" fmla="*/ 82 h 151"/>
                <a:gd name="T26" fmla="*/ 13 w 124"/>
                <a:gd name="T27" fmla="*/ 76 h 151"/>
                <a:gd name="T28" fmla="*/ 62 w 124"/>
                <a:gd name="T29" fmla="*/ 68 h 151"/>
                <a:gd name="T30" fmla="*/ 112 w 124"/>
                <a:gd name="T31" fmla="*/ 76 h 151"/>
                <a:gd name="T32" fmla="*/ 13 w 124"/>
                <a:gd name="T33" fmla="*/ 30 h 151"/>
                <a:gd name="T34" fmla="*/ 55 w 124"/>
                <a:gd name="T35" fmla="*/ 22 h 151"/>
                <a:gd name="T36" fmla="*/ 55 w 124"/>
                <a:gd name="T37" fmla="*/ 28 h 151"/>
                <a:gd name="T38" fmla="*/ 13 w 124"/>
                <a:gd name="T39" fmla="*/ 36 h 151"/>
                <a:gd name="T40" fmla="*/ 13 w 124"/>
                <a:gd name="T41" fmla="*/ 30 h 151"/>
                <a:gd name="T42" fmla="*/ 13 w 124"/>
                <a:gd name="T43" fmla="*/ 49 h 151"/>
                <a:gd name="T44" fmla="*/ 55 w 124"/>
                <a:gd name="T45" fmla="*/ 42 h 151"/>
                <a:gd name="T46" fmla="*/ 55 w 124"/>
                <a:gd name="T47" fmla="*/ 48 h 151"/>
                <a:gd name="T48" fmla="*/ 13 w 124"/>
                <a:gd name="T49" fmla="*/ 55 h 151"/>
                <a:gd name="T50" fmla="*/ 13 w 124"/>
                <a:gd name="T51" fmla="*/ 49 h 151"/>
                <a:gd name="T52" fmla="*/ 112 w 124"/>
                <a:gd name="T53" fmla="*/ 119 h 151"/>
                <a:gd name="T54" fmla="*/ 62 w 124"/>
                <a:gd name="T55" fmla="*/ 112 h 151"/>
                <a:gd name="T56" fmla="*/ 13 w 124"/>
                <a:gd name="T57" fmla="*/ 119 h 151"/>
                <a:gd name="T58" fmla="*/ 13 w 124"/>
                <a:gd name="T59" fmla="*/ 114 h 151"/>
                <a:gd name="T60" fmla="*/ 62 w 124"/>
                <a:gd name="T61" fmla="*/ 106 h 151"/>
                <a:gd name="T62" fmla="*/ 112 w 124"/>
                <a:gd name="T63" fmla="*/ 114 h 151"/>
                <a:gd name="T64" fmla="*/ 112 w 124"/>
                <a:gd name="T65" fmla="*/ 119 h 151"/>
                <a:gd name="T66" fmla="*/ 112 w 124"/>
                <a:gd name="T67" fmla="*/ 100 h 151"/>
                <a:gd name="T68" fmla="*/ 62 w 124"/>
                <a:gd name="T69" fmla="*/ 92 h 151"/>
                <a:gd name="T70" fmla="*/ 13 w 124"/>
                <a:gd name="T71" fmla="*/ 100 h 151"/>
                <a:gd name="T72" fmla="*/ 13 w 124"/>
                <a:gd name="T73" fmla="*/ 94 h 151"/>
                <a:gd name="T74" fmla="*/ 62 w 124"/>
                <a:gd name="T75" fmla="*/ 86 h 151"/>
                <a:gd name="T76" fmla="*/ 112 w 124"/>
                <a:gd name="T77" fmla="*/ 94 h 151"/>
                <a:gd name="T78" fmla="*/ 112 w 124"/>
                <a:gd name="T79" fmla="*/ 100 h 151"/>
                <a:gd name="T80" fmla="*/ 112 w 124"/>
                <a:gd name="T81" fmla="*/ 65 h 151"/>
                <a:gd name="T82" fmla="*/ 65 w 124"/>
                <a:gd name="T83" fmla="*/ 57 h 151"/>
                <a:gd name="T84" fmla="*/ 65 w 124"/>
                <a:gd name="T85" fmla="*/ 12 h 151"/>
                <a:gd name="T86" fmla="*/ 112 w 124"/>
                <a:gd name="T87" fmla="*/ 21 h 151"/>
                <a:gd name="T88" fmla="*/ 112 w 124"/>
                <a:gd name="T89" fmla="*/ 65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24" h="151">
                  <a:moveTo>
                    <a:pt x="124" y="17"/>
                  </a:moveTo>
                  <a:cubicBezTo>
                    <a:pt x="123" y="7"/>
                    <a:pt x="96" y="0"/>
                    <a:pt x="62" y="0"/>
                  </a:cubicBezTo>
                  <a:cubicBezTo>
                    <a:pt x="29" y="0"/>
                    <a:pt x="2" y="7"/>
                    <a:pt x="1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4" y="140"/>
                    <a:pt x="30" y="133"/>
                    <a:pt x="62" y="133"/>
                  </a:cubicBezTo>
                  <a:cubicBezTo>
                    <a:pt x="96" y="133"/>
                    <a:pt x="124" y="141"/>
                    <a:pt x="124" y="151"/>
                  </a:cubicBezTo>
                  <a:cubicBezTo>
                    <a:pt x="124" y="151"/>
                    <a:pt x="124" y="151"/>
                    <a:pt x="124" y="151"/>
                  </a:cubicBezTo>
                  <a:cubicBezTo>
                    <a:pt x="124" y="17"/>
                    <a:pt x="124" y="17"/>
                    <a:pt x="124" y="17"/>
                  </a:cubicBezTo>
                  <a:close/>
                  <a:moveTo>
                    <a:pt x="112" y="76"/>
                  </a:moveTo>
                  <a:cubicBezTo>
                    <a:pt x="112" y="82"/>
                    <a:pt x="112" y="82"/>
                    <a:pt x="112" y="82"/>
                  </a:cubicBezTo>
                  <a:cubicBezTo>
                    <a:pt x="104" y="78"/>
                    <a:pt x="87" y="74"/>
                    <a:pt x="62" y="74"/>
                  </a:cubicBezTo>
                  <a:cubicBezTo>
                    <a:pt x="38" y="74"/>
                    <a:pt x="21" y="78"/>
                    <a:pt x="13" y="82"/>
                  </a:cubicBezTo>
                  <a:cubicBezTo>
                    <a:pt x="13" y="76"/>
                    <a:pt x="13" y="76"/>
                    <a:pt x="13" y="76"/>
                  </a:cubicBezTo>
                  <a:cubicBezTo>
                    <a:pt x="18" y="73"/>
                    <a:pt x="35" y="68"/>
                    <a:pt x="62" y="68"/>
                  </a:cubicBezTo>
                  <a:cubicBezTo>
                    <a:pt x="89" y="68"/>
                    <a:pt x="106" y="73"/>
                    <a:pt x="112" y="76"/>
                  </a:cubicBezTo>
                  <a:close/>
                  <a:moveTo>
                    <a:pt x="13" y="30"/>
                  </a:moveTo>
                  <a:cubicBezTo>
                    <a:pt x="18" y="27"/>
                    <a:pt x="32" y="23"/>
                    <a:pt x="55" y="22"/>
                  </a:cubicBezTo>
                  <a:cubicBezTo>
                    <a:pt x="55" y="28"/>
                    <a:pt x="55" y="28"/>
                    <a:pt x="55" y="28"/>
                  </a:cubicBezTo>
                  <a:cubicBezTo>
                    <a:pt x="34" y="29"/>
                    <a:pt x="20" y="33"/>
                    <a:pt x="13" y="36"/>
                  </a:cubicBezTo>
                  <a:lnTo>
                    <a:pt x="13" y="30"/>
                  </a:lnTo>
                  <a:close/>
                  <a:moveTo>
                    <a:pt x="13" y="49"/>
                  </a:moveTo>
                  <a:cubicBezTo>
                    <a:pt x="18" y="47"/>
                    <a:pt x="32" y="42"/>
                    <a:pt x="55" y="42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34" y="49"/>
                    <a:pt x="20" y="52"/>
                    <a:pt x="13" y="55"/>
                  </a:cubicBezTo>
                  <a:lnTo>
                    <a:pt x="13" y="49"/>
                  </a:lnTo>
                  <a:close/>
                  <a:moveTo>
                    <a:pt x="112" y="119"/>
                  </a:moveTo>
                  <a:cubicBezTo>
                    <a:pt x="104" y="116"/>
                    <a:pt x="87" y="112"/>
                    <a:pt x="62" y="112"/>
                  </a:cubicBezTo>
                  <a:cubicBezTo>
                    <a:pt x="38" y="112"/>
                    <a:pt x="21" y="116"/>
                    <a:pt x="13" y="119"/>
                  </a:cubicBezTo>
                  <a:cubicBezTo>
                    <a:pt x="13" y="114"/>
                    <a:pt x="13" y="114"/>
                    <a:pt x="13" y="114"/>
                  </a:cubicBezTo>
                  <a:cubicBezTo>
                    <a:pt x="18" y="111"/>
                    <a:pt x="35" y="106"/>
                    <a:pt x="62" y="106"/>
                  </a:cubicBezTo>
                  <a:cubicBezTo>
                    <a:pt x="89" y="106"/>
                    <a:pt x="106" y="111"/>
                    <a:pt x="112" y="114"/>
                  </a:cubicBezTo>
                  <a:lnTo>
                    <a:pt x="112" y="119"/>
                  </a:lnTo>
                  <a:close/>
                  <a:moveTo>
                    <a:pt x="112" y="100"/>
                  </a:moveTo>
                  <a:cubicBezTo>
                    <a:pt x="104" y="97"/>
                    <a:pt x="87" y="92"/>
                    <a:pt x="62" y="92"/>
                  </a:cubicBezTo>
                  <a:cubicBezTo>
                    <a:pt x="38" y="92"/>
                    <a:pt x="21" y="97"/>
                    <a:pt x="13" y="100"/>
                  </a:cubicBezTo>
                  <a:cubicBezTo>
                    <a:pt x="13" y="94"/>
                    <a:pt x="13" y="94"/>
                    <a:pt x="13" y="94"/>
                  </a:cubicBezTo>
                  <a:cubicBezTo>
                    <a:pt x="18" y="91"/>
                    <a:pt x="36" y="86"/>
                    <a:pt x="62" y="86"/>
                  </a:cubicBezTo>
                  <a:cubicBezTo>
                    <a:pt x="89" y="86"/>
                    <a:pt x="106" y="91"/>
                    <a:pt x="112" y="94"/>
                  </a:cubicBezTo>
                  <a:lnTo>
                    <a:pt x="112" y="100"/>
                  </a:lnTo>
                  <a:close/>
                  <a:moveTo>
                    <a:pt x="112" y="65"/>
                  </a:moveTo>
                  <a:cubicBezTo>
                    <a:pt x="106" y="62"/>
                    <a:pt x="90" y="57"/>
                    <a:pt x="65" y="57"/>
                  </a:cubicBezTo>
                  <a:cubicBezTo>
                    <a:pt x="65" y="12"/>
                    <a:pt x="65" y="12"/>
                    <a:pt x="65" y="12"/>
                  </a:cubicBezTo>
                  <a:cubicBezTo>
                    <a:pt x="90" y="13"/>
                    <a:pt x="107" y="18"/>
                    <a:pt x="112" y="21"/>
                  </a:cubicBezTo>
                  <a:lnTo>
                    <a:pt x="112" y="6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</a:endParaRPr>
            </a:p>
          </p:txBody>
        </p:sp>
      </p:grpSp>
      <p:sp>
        <p:nvSpPr>
          <p:cNvPr id="10" name="灯片编号占位符 2">
            <a:extLst>
              <a:ext uri="{FF2B5EF4-FFF2-40B4-BE49-F238E27FC236}">
                <a16:creationId xmlns:a16="http://schemas.microsoft.com/office/drawing/2014/main" id="{DAB25D30-5113-49F1-8729-3B200D300F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64709" y="6492875"/>
            <a:ext cx="2844800" cy="365125"/>
          </a:xfrm>
        </p:spPr>
        <p:txBody>
          <a:bodyPr/>
          <a:lstStyle/>
          <a:p>
            <a:pPr algn="ctr" defTabSz="1219170"/>
            <a:fld id="{0C913308-F349-4B6D-A68A-DD1791B4A57B}" type="slidenum">
              <a:rPr lang="zh-CN" altLang="en-US">
                <a:latin typeface="Arial"/>
                <a:ea typeface="SimSun"/>
              </a:rPr>
              <a:pPr algn="ctr" defTabSz="1219170"/>
              <a:t>20</a:t>
            </a:fld>
            <a:endParaRPr lang="zh-CN" altLang="en-US" dirty="0">
              <a:latin typeface="Arial"/>
              <a:ea typeface="SimSun"/>
            </a:endParaRPr>
          </a:p>
        </p:txBody>
      </p:sp>
    </p:spTree>
    <p:extLst>
      <p:ext uri="{BB962C8B-B14F-4D97-AF65-F5344CB8AC3E}">
        <p14:creationId xmlns:p14="http://schemas.microsoft.com/office/powerpoint/2010/main" val="486144466"/>
      </p:ext>
    </p:extLst>
  </p:cSld>
  <p:clrMapOvr>
    <a:masterClrMapping/>
  </p:clrMapOvr>
  <p:transition spd="med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4231810" y="124172"/>
            <a:ext cx="37753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数据搬运模块结构</a:t>
            </a:r>
            <a:endParaRPr lang="en-US" altLang="zh-CN" sz="3200" b="1" spc="3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8" name="灯片编号占位符 2">
            <a:extLst>
              <a:ext uri="{FF2B5EF4-FFF2-40B4-BE49-F238E27FC236}">
                <a16:creationId xmlns:a16="http://schemas.microsoft.com/office/drawing/2014/main" id="{CF02A773-DBBB-4996-9719-818B9E75AD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64709" y="6492875"/>
            <a:ext cx="2844800" cy="365125"/>
          </a:xfrm>
        </p:spPr>
        <p:txBody>
          <a:bodyPr/>
          <a:lstStyle/>
          <a:p>
            <a:pPr algn="ctr" defTabSz="1219170"/>
            <a:fld id="{0C913308-F349-4B6D-A68A-DD1791B4A57B}" type="slidenum">
              <a:rPr lang="zh-CN" altLang="en-US">
                <a:latin typeface="Arial"/>
                <a:ea typeface="SimSun"/>
              </a:rPr>
              <a:pPr algn="ctr" defTabSz="1219170"/>
              <a:t>21</a:t>
            </a:fld>
            <a:endParaRPr lang="zh-CN" altLang="en-US" dirty="0">
              <a:latin typeface="Arial"/>
              <a:ea typeface="SimSun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817E818-0241-2290-DDE0-AA5FAEEF06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6807" y="1500982"/>
            <a:ext cx="7738386" cy="3856036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CBC171E2-4F92-4296-ACCF-2CF3533033CA}"/>
              </a:ext>
            </a:extLst>
          </p:cNvPr>
          <p:cNvSpPr txBox="1"/>
          <p:nvPr/>
        </p:nvSpPr>
        <p:spPr>
          <a:xfrm>
            <a:off x="4963763" y="5373249"/>
            <a:ext cx="22644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数据搬运模块结构</a:t>
            </a:r>
            <a:endParaRPr lang="zh-CN" altLang="en-US" dirty="0"/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8A2149EF-F781-761E-3766-A2BF71E3E926}"/>
              </a:ext>
            </a:extLst>
          </p:cNvPr>
          <p:cNvGrpSpPr/>
          <p:nvPr/>
        </p:nvGrpSpPr>
        <p:grpSpPr>
          <a:xfrm>
            <a:off x="487594" y="2366924"/>
            <a:ext cx="2401655" cy="935075"/>
            <a:chOff x="1906169" y="-116530"/>
            <a:chExt cx="1319060" cy="623530"/>
          </a:xfrm>
        </p:grpSpPr>
        <p:sp>
          <p:nvSpPr>
            <p:cNvPr id="13" name="矩形: 圆角 12">
              <a:extLst>
                <a:ext uri="{FF2B5EF4-FFF2-40B4-BE49-F238E27FC236}">
                  <a16:creationId xmlns:a16="http://schemas.microsoft.com/office/drawing/2014/main" id="{33F4138D-E9F0-B22E-32EC-F2F75BD7AAAA}"/>
                </a:ext>
              </a:extLst>
            </p:cNvPr>
            <p:cNvSpPr/>
            <p:nvPr/>
          </p:nvSpPr>
          <p:spPr bwMode="auto">
            <a:xfrm>
              <a:off x="1906169" y="-116530"/>
              <a:ext cx="1264412" cy="256927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zh-CN" altLang="en-US" sz="1600" b="1" dirty="0">
                  <a:latin typeface="宋体" panose="02010600030101010101" pitchFamily="2" charset="-122"/>
                  <a:ea typeface="宋体" panose="02010600030101010101" pitchFamily="2" charset="-122"/>
                </a:rPr>
                <a:t>进行数据传输时的接口</a:t>
              </a:r>
            </a:p>
          </p:txBody>
        </p:sp>
        <p:cxnSp>
          <p:nvCxnSpPr>
            <p:cNvPr id="14" name="直接箭头连接符 13">
              <a:extLst>
                <a:ext uri="{FF2B5EF4-FFF2-40B4-BE49-F238E27FC236}">
                  <a16:creationId xmlns:a16="http://schemas.microsoft.com/office/drawing/2014/main" id="{073BC77F-8782-7BCD-BB90-2B28BA59A42F}"/>
                </a:ext>
              </a:extLst>
            </p:cNvPr>
            <p:cNvCxnSpPr>
              <a:cxnSpLocks/>
              <a:stCxn id="13" idx="2"/>
            </p:cNvCxnSpPr>
            <p:nvPr/>
          </p:nvCxnSpPr>
          <p:spPr>
            <a:xfrm>
              <a:off x="2538375" y="140397"/>
              <a:ext cx="686854" cy="366603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D65FB2FD-F433-E25E-9392-ACAB8E5AA837}"/>
              </a:ext>
            </a:extLst>
          </p:cNvPr>
          <p:cNvGrpSpPr/>
          <p:nvPr/>
        </p:nvGrpSpPr>
        <p:grpSpPr>
          <a:xfrm>
            <a:off x="9232900" y="2366924"/>
            <a:ext cx="2471506" cy="935075"/>
            <a:chOff x="1813157" y="-116530"/>
            <a:chExt cx="1357424" cy="623530"/>
          </a:xfrm>
        </p:grpSpPr>
        <p:sp>
          <p:nvSpPr>
            <p:cNvPr id="20" name="矩形: 圆角 19">
              <a:extLst>
                <a:ext uri="{FF2B5EF4-FFF2-40B4-BE49-F238E27FC236}">
                  <a16:creationId xmlns:a16="http://schemas.microsoft.com/office/drawing/2014/main" id="{5B53539F-3B48-CDDC-90A5-C24F489CEE11}"/>
                </a:ext>
              </a:extLst>
            </p:cNvPr>
            <p:cNvSpPr/>
            <p:nvPr/>
          </p:nvSpPr>
          <p:spPr bwMode="auto">
            <a:xfrm>
              <a:off x="1906169" y="-116530"/>
              <a:ext cx="1264412" cy="256927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zh-CN" altLang="en-US" sz="1600" b="1" dirty="0">
                  <a:latin typeface="宋体" panose="02010600030101010101" pitchFamily="2" charset="-122"/>
                  <a:ea typeface="宋体" panose="02010600030101010101" pitchFamily="2" charset="-122"/>
                </a:rPr>
                <a:t>进行数据传输时的接口</a:t>
              </a:r>
            </a:p>
          </p:txBody>
        </p:sp>
        <p:cxnSp>
          <p:nvCxnSpPr>
            <p:cNvPr id="21" name="直接箭头连接符 20">
              <a:extLst>
                <a:ext uri="{FF2B5EF4-FFF2-40B4-BE49-F238E27FC236}">
                  <a16:creationId xmlns:a16="http://schemas.microsoft.com/office/drawing/2014/main" id="{A2946DE4-3AEE-6B36-E1E7-FE9E5D4B031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13157" y="140397"/>
              <a:ext cx="718243" cy="366603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DB5088F1-CFD6-0250-6FF9-F046DFAAD03D}"/>
              </a:ext>
            </a:extLst>
          </p:cNvPr>
          <p:cNvGrpSpPr/>
          <p:nvPr/>
        </p:nvGrpSpPr>
        <p:grpSpPr>
          <a:xfrm>
            <a:off x="7762941" y="1033444"/>
            <a:ext cx="3209861" cy="2097105"/>
            <a:chOff x="1795769" y="-116530"/>
            <a:chExt cx="1762950" cy="1398399"/>
          </a:xfrm>
        </p:grpSpPr>
        <p:sp>
          <p:nvSpPr>
            <p:cNvPr id="31" name="矩形: 圆角 30">
              <a:extLst>
                <a:ext uri="{FF2B5EF4-FFF2-40B4-BE49-F238E27FC236}">
                  <a16:creationId xmlns:a16="http://schemas.microsoft.com/office/drawing/2014/main" id="{03C5136C-0F00-7B7F-3053-F13390F1B77E}"/>
                </a:ext>
              </a:extLst>
            </p:cNvPr>
            <p:cNvSpPr/>
            <p:nvPr/>
          </p:nvSpPr>
          <p:spPr bwMode="auto">
            <a:xfrm>
              <a:off x="1906169" y="-116530"/>
              <a:ext cx="1652550" cy="256927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zh-CN" altLang="en-US" sz="1600" b="1" dirty="0">
                  <a:latin typeface="宋体" panose="02010600030101010101" pitchFamily="2" charset="-122"/>
                  <a:ea typeface="宋体" panose="02010600030101010101" pitchFamily="2" charset="-122"/>
                </a:rPr>
                <a:t>将</a:t>
              </a:r>
              <a:r>
                <a:rPr lang="en-US" altLang="zh-CN" sz="1600" b="1" dirty="0">
                  <a:latin typeface="宋体" panose="02010600030101010101" pitchFamily="2" charset="-122"/>
                  <a:ea typeface="宋体" panose="02010600030101010101" pitchFamily="2" charset="-122"/>
                </a:rPr>
                <a:t>DDR</a:t>
              </a:r>
              <a:r>
                <a:rPr lang="zh-CN" altLang="en-US" sz="1600" b="1" dirty="0">
                  <a:latin typeface="宋体" panose="02010600030101010101" pitchFamily="2" charset="-122"/>
                  <a:ea typeface="宋体" panose="02010600030101010101" pitchFamily="2" charset="-122"/>
                </a:rPr>
                <a:t>中的数据读入片上缓存</a:t>
              </a:r>
            </a:p>
          </p:txBody>
        </p:sp>
        <p:cxnSp>
          <p:nvCxnSpPr>
            <p:cNvPr id="32" name="直接箭头连接符 31">
              <a:extLst>
                <a:ext uri="{FF2B5EF4-FFF2-40B4-BE49-F238E27FC236}">
                  <a16:creationId xmlns:a16="http://schemas.microsoft.com/office/drawing/2014/main" id="{49060453-55CC-8B07-3043-909CD821200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95769" y="140397"/>
              <a:ext cx="735631" cy="1141472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E82956E6-770B-4569-2BB1-3410F69492DD}"/>
              </a:ext>
            </a:extLst>
          </p:cNvPr>
          <p:cNvGrpSpPr/>
          <p:nvPr/>
        </p:nvGrpSpPr>
        <p:grpSpPr>
          <a:xfrm>
            <a:off x="7762940" y="4161074"/>
            <a:ext cx="3209861" cy="2128129"/>
            <a:chOff x="1795769" y="-1278690"/>
            <a:chExt cx="1762950" cy="1419087"/>
          </a:xfrm>
        </p:grpSpPr>
        <p:sp>
          <p:nvSpPr>
            <p:cNvPr id="35" name="矩形: 圆角 34">
              <a:extLst>
                <a:ext uri="{FF2B5EF4-FFF2-40B4-BE49-F238E27FC236}">
                  <a16:creationId xmlns:a16="http://schemas.microsoft.com/office/drawing/2014/main" id="{F3D5EFA0-CE92-ECA8-7CA9-734868EC135D}"/>
                </a:ext>
              </a:extLst>
            </p:cNvPr>
            <p:cNvSpPr/>
            <p:nvPr/>
          </p:nvSpPr>
          <p:spPr bwMode="auto">
            <a:xfrm>
              <a:off x="1906169" y="-116530"/>
              <a:ext cx="1652550" cy="256927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zh-CN" altLang="en-US" sz="1600" b="1" dirty="0">
                  <a:latin typeface="宋体" panose="02010600030101010101" pitchFamily="2" charset="-122"/>
                  <a:ea typeface="宋体" panose="02010600030101010101" pitchFamily="2" charset="-122"/>
                </a:rPr>
                <a:t>将片上缓存中的数据写回</a:t>
              </a:r>
              <a:r>
                <a:rPr lang="en-US" altLang="zh-CN" sz="1600" b="1" dirty="0">
                  <a:latin typeface="宋体" panose="02010600030101010101" pitchFamily="2" charset="-122"/>
                  <a:ea typeface="宋体" panose="02010600030101010101" pitchFamily="2" charset="-122"/>
                </a:rPr>
                <a:t>DDR</a:t>
              </a:r>
              <a:endParaRPr lang="zh-CN" altLang="en-US" sz="1600" b="1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cxnSp>
          <p:nvCxnSpPr>
            <p:cNvPr id="36" name="直接箭头连接符 35">
              <a:extLst>
                <a:ext uri="{FF2B5EF4-FFF2-40B4-BE49-F238E27FC236}">
                  <a16:creationId xmlns:a16="http://schemas.microsoft.com/office/drawing/2014/main" id="{CB3B0450-5337-1694-B6BC-9E8DE23164E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95769" y="-1278690"/>
              <a:ext cx="584138" cy="1162160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995DA6B8-39E7-509A-3C88-F0FA34CC33B8}"/>
              </a:ext>
            </a:extLst>
          </p:cNvPr>
          <p:cNvGrpSpPr/>
          <p:nvPr/>
        </p:nvGrpSpPr>
        <p:grpSpPr>
          <a:xfrm>
            <a:off x="1005858" y="345554"/>
            <a:ext cx="2032540" cy="122478"/>
            <a:chOff x="1005840" y="678180"/>
            <a:chExt cx="2276192" cy="137160"/>
          </a:xfrm>
        </p:grpSpPr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E1D774DC-95AB-ECA6-87A2-F74A02550FEA}"/>
                </a:ext>
              </a:extLst>
            </p:cNvPr>
            <p:cNvCxnSpPr>
              <a:cxnSpLocks/>
            </p:cNvCxnSpPr>
            <p:nvPr/>
          </p:nvCxnSpPr>
          <p:spPr>
            <a:xfrm>
              <a:off x="1005840" y="746760"/>
              <a:ext cx="2139032" cy="0"/>
            </a:xfrm>
            <a:prstGeom prst="line">
              <a:avLst/>
            </a:prstGeom>
            <a:ln w="3175">
              <a:solidFill>
                <a:srgbClr val="005D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40D343A8-2270-0077-465A-27E1B622D382}"/>
                </a:ext>
              </a:extLst>
            </p:cNvPr>
            <p:cNvSpPr/>
            <p:nvPr/>
          </p:nvSpPr>
          <p:spPr>
            <a:xfrm>
              <a:off x="3144872" y="678180"/>
              <a:ext cx="137160" cy="137160"/>
            </a:xfrm>
            <a:prstGeom prst="ellipse">
              <a:avLst/>
            </a:prstGeom>
            <a:solidFill>
              <a:srgbClr val="005D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方正正纤黑简体"/>
                <a:cs typeface="+mn-cs"/>
              </a:endParaRPr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2D0144AB-368E-7ACE-F92C-5D71472C7668}"/>
              </a:ext>
            </a:extLst>
          </p:cNvPr>
          <p:cNvGrpSpPr/>
          <p:nvPr/>
        </p:nvGrpSpPr>
        <p:grpSpPr>
          <a:xfrm>
            <a:off x="9214841" y="358647"/>
            <a:ext cx="2018309" cy="122478"/>
            <a:chOff x="884617" y="692843"/>
            <a:chExt cx="2260255" cy="137160"/>
          </a:xfrm>
        </p:grpSpPr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4FBBE5F9-C7C9-5F5B-B338-15A6A9A2046B}"/>
                </a:ext>
              </a:extLst>
            </p:cNvPr>
            <p:cNvCxnSpPr>
              <a:cxnSpLocks/>
            </p:cNvCxnSpPr>
            <p:nvPr/>
          </p:nvCxnSpPr>
          <p:spPr>
            <a:xfrm>
              <a:off x="1005840" y="746760"/>
              <a:ext cx="2139032" cy="0"/>
            </a:xfrm>
            <a:prstGeom prst="line">
              <a:avLst/>
            </a:prstGeom>
            <a:ln w="3175">
              <a:solidFill>
                <a:srgbClr val="005D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BC4B771B-2D21-6F8A-BD87-F1157F4AD0F1}"/>
                </a:ext>
              </a:extLst>
            </p:cNvPr>
            <p:cNvSpPr/>
            <p:nvPr/>
          </p:nvSpPr>
          <p:spPr>
            <a:xfrm>
              <a:off x="884617" y="692843"/>
              <a:ext cx="137160" cy="137160"/>
            </a:xfrm>
            <a:prstGeom prst="ellipse">
              <a:avLst/>
            </a:prstGeom>
            <a:solidFill>
              <a:srgbClr val="005D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方正正纤黑简体"/>
                <a:cs typeface="+mn-cs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733156650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A30BA3AB-EEFB-3851-799F-F7739E6C6E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8179" y="3097733"/>
            <a:ext cx="5217102" cy="3100631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2436452" y="124172"/>
            <a:ext cx="73661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无容错保护数据搬运模块可靠性评估</a:t>
            </a:r>
            <a:endParaRPr lang="en-US" altLang="zh-CN" sz="3200" b="1" spc="3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8" name="灯片编号占位符 2">
            <a:extLst>
              <a:ext uri="{FF2B5EF4-FFF2-40B4-BE49-F238E27FC236}">
                <a16:creationId xmlns:a16="http://schemas.microsoft.com/office/drawing/2014/main" id="{CF02A773-DBBB-4996-9719-818B9E75AD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64709" y="6492875"/>
            <a:ext cx="2844800" cy="365125"/>
          </a:xfrm>
        </p:spPr>
        <p:txBody>
          <a:bodyPr/>
          <a:lstStyle/>
          <a:p>
            <a:pPr algn="ctr" defTabSz="1219170"/>
            <a:fld id="{0C913308-F349-4B6D-A68A-DD1791B4A57B}" type="slidenum">
              <a:rPr lang="zh-CN" altLang="en-US">
                <a:latin typeface="Arial"/>
                <a:ea typeface="SimSun"/>
              </a:rPr>
              <a:pPr algn="ctr" defTabSz="1219170"/>
              <a:t>22</a:t>
            </a:fld>
            <a:endParaRPr lang="zh-CN" altLang="en-US" dirty="0">
              <a:latin typeface="Arial"/>
              <a:ea typeface="SimSun"/>
            </a:endParaRP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31802B7A-1429-B67E-8510-28437B6E3D5D}"/>
              </a:ext>
            </a:extLst>
          </p:cNvPr>
          <p:cNvGrpSpPr/>
          <p:nvPr/>
        </p:nvGrpSpPr>
        <p:grpSpPr>
          <a:xfrm>
            <a:off x="7389328" y="4184724"/>
            <a:ext cx="3483593" cy="1290759"/>
            <a:chOff x="-3046449" y="-201086"/>
            <a:chExt cx="5376876" cy="860708"/>
          </a:xfrm>
        </p:grpSpPr>
        <p:sp>
          <p:nvSpPr>
            <p:cNvPr id="15" name="矩形: 圆角 14">
              <a:extLst>
                <a:ext uri="{FF2B5EF4-FFF2-40B4-BE49-F238E27FC236}">
                  <a16:creationId xmlns:a16="http://schemas.microsoft.com/office/drawing/2014/main" id="{3C09B3A7-163E-6F88-3C34-F0E0B65D121D}"/>
                </a:ext>
              </a:extLst>
            </p:cNvPr>
            <p:cNvSpPr/>
            <p:nvPr/>
          </p:nvSpPr>
          <p:spPr bwMode="auto">
            <a:xfrm>
              <a:off x="-198398" y="-201086"/>
              <a:ext cx="2528825" cy="266700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zh-CN" altLang="en-US" sz="1600" b="1" dirty="0">
                  <a:latin typeface="宋体" panose="02010600030101010101" pitchFamily="2" charset="-122"/>
                  <a:ea typeface="宋体" panose="02010600030101010101" pitchFamily="2" charset="-122"/>
                </a:rPr>
                <a:t>分类准确率</a:t>
              </a:r>
            </a:p>
          </p:txBody>
        </p:sp>
        <p:cxnSp>
          <p:nvCxnSpPr>
            <p:cNvPr id="16" name="直接箭头连接符 15">
              <a:extLst>
                <a:ext uri="{FF2B5EF4-FFF2-40B4-BE49-F238E27FC236}">
                  <a16:creationId xmlns:a16="http://schemas.microsoft.com/office/drawing/2014/main" id="{AB31EFA2-C00E-F153-6D58-E37887EB07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3046449" y="35974"/>
              <a:ext cx="2848050" cy="623648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" name="图片 18">
            <a:extLst>
              <a:ext uri="{FF2B5EF4-FFF2-40B4-BE49-F238E27FC236}">
                <a16:creationId xmlns:a16="http://schemas.microsoft.com/office/drawing/2014/main" id="{905AB563-6E71-13AF-B12C-6DE49829A8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2842" y="1356243"/>
            <a:ext cx="7127776" cy="1353928"/>
          </a:xfrm>
          <a:prstGeom prst="rect">
            <a:avLst/>
          </a:prstGeom>
        </p:spPr>
      </p:pic>
      <p:grpSp>
        <p:nvGrpSpPr>
          <p:cNvPr id="23" name="组合 22">
            <a:extLst>
              <a:ext uri="{FF2B5EF4-FFF2-40B4-BE49-F238E27FC236}">
                <a16:creationId xmlns:a16="http://schemas.microsoft.com/office/drawing/2014/main" id="{B9090294-F278-EDFA-8593-103EF62198AB}"/>
              </a:ext>
            </a:extLst>
          </p:cNvPr>
          <p:cNvGrpSpPr/>
          <p:nvPr/>
        </p:nvGrpSpPr>
        <p:grpSpPr>
          <a:xfrm>
            <a:off x="1005858" y="355320"/>
            <a:ext cx="1342668" cy="122478"/>
            <a:chOff x="1005858" y="355320"/>
            <a:chExt cx="1342668" cy="122478"/>
          </a:xfrm>
        </p:grpSpPr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5DBB36CA-A150-CEF9-E14D-8AA951784967}"/>
                </a:ext>
              </a:extLst>
            </p:cNvPr>
            <p:cNvCxnSpPr>
              <a:cxnSpLocks/>
            </p:cNvCxnSpPr>
            <p:nvPr/>
          </p:nvCxnSpPr>
          <p:spPr>
            <a:xfrm>
              <a:off x="1005858" y="418671"/>
              <a:ext cx="1254742" cy="0"/>
            </a:xfrm>
            <a:prstGeom prst="line">
              <a:avLst/>
            </a:prstGeom>
            <a:ln w="3175">
              <a:solidFill>
                <a:srgbClr val="005D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B8B637FC-6820-A25F-B921-B8BEDC11F4D3}"/>
                </a:ext>
              </a:extLst>
            </p:cNvPr>
            <p:cNvSpPr/>
            <p:nvPr/>
          </p:nvSpPr>
          <p:spPr>
            <a:xfrm>
              <a:off x="2226048" y="355320"/>
              <a:ext cx="122478" cy="122478"/>
            </a:xfrm>
            <a:prstGeom prst="ellipse">
              <a:avLst/>
            </a:prstGeom>
            <a:solidFill>
              <a:srgbClr val="005D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方正正纤黑简体"/>
                <a:cs typeface="+mn-cs"/>
              </a:endParaRPr>
            </a:p>
          </p:txBody>
        </p: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89E32B7D-597D-2177-66D8-2B0BDBCB7257}"/>
              </a:ext>
            </a:extLst>
          </p:cNvPr>
          <p:cNvGrpSpPr/>
          <p:nvPr/>
        </p:nvGrpSpPr>
        <p:grpSpPr>
          <a:xfrm>
            <a:off x="9741332" y="355320"/>
            <a:ext cx="1350748" cy="122478"/>
            <a:chOff x="9741332" y="355320"/>
            <a:chExt cx="1350748" cy="122478"/>
          </a:xfrm>
        </p:grpSpPr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14C59E5F-08CE-AE39-9568-BBCD1999B1CC}"/>
                </a:ext>
              </a:extLst>
            </p:cNvPr>
            <p:cNvCxnSpPr>
              <a:cxnSpLocks/>
            </p:cNvCxnSpPr>
            <p:nvPr/>
          </p:nvCxnSpPr>
          <p:spPr>
            <a:xfrm>
              <a:off x="9837338" y="413589"/>
              <a:ext cx="1254742" cy="0"/>
            </a:xfrm>
            <a:prstGeom prst="line">
              <a:avLst/>
            </a:prstGeom>
            <a:ln w="3175">
              <a:solidFill>
                <a:srgbClr val="005D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5237C212-6CA9-3C65-C6B3-205ABC718C33}"/>
                </a:ext>
              </a:extLst>
            </p:cNvPr>
            <p:cNvSpPr/>
            <p:nvPr/>
          </p:nvSpPr>
          <p:spPr>
            <a:xfrm>
              <a:off x="9741332" y="355320"/>
              <a:ext cx="122478" cy="122478"/>
            </a:xfrm>
            <a:prstGeom prst="ellipse">
              <a:avLst/>
            </a:prstGeom>
            <a:solidFill>
              <a:srgbClr val="005D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方正正纤黑简体"/>
                <a:cs typeface="+mn-cs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460656093"/>
      </p:ext>
    </p:extLst>
  </p:cSld>
  <p:clrMapOvr>
    <a:masterClrMapping/>
  </p:clrMapOvr>
  <p:transition spd="med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3285239" y="124172"/>
            <a:ext cx="56685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数据搬运模块保护方案思路</a:t>
            </a:r>
            <a:endParaRPr lang="en-US" altLang="zh-CN" sz="3200" b="1" spc="3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8" name="灯片编号占位符 2">
            <a:extLst>
              <a:ext uri="{FF2B5EF4-FFF2-40B4-BE49-F238E27FC236}">
                <a16:creationId xmlns:a16="http://schemas.microsoft.com/office/drawing/2014/main" id="{CF02A773-DBBB-4996-9719-818B9E75AD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64709" y="6492875"/>
            <a:ext cx="2844800" cy="365125"/>
          </a:xfrm>
        </p:spPr>
        <p:txBody>
          <a:bodyPr/>
          <a:lstStyle/>
          <a:p>
            <a:pPr algn="ctr" defTabSz="1219170"/>
            <a:fld id="{0C913308-F349-4B6D-A68A-DD1791B4A57B}" type="slidenum">
              <a:rPr lang="zh-CN" altLang="en-US">
                <a:latin typeface="Arial"/>
                <a:ea typeface="SimSun"/>
              </a:rPr>
              <a:pPr algn="ctr" defTabSz="1219170"/>
              <a:t>23</a:t>
            </a:fld>
            <a:endParaRPr lang="zh-CN" altLang="en-US" dirty="0">
              <a:latin typeface="Arial"/>
              <a:ea typeface="SimSun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B7BB6471-575E-728C-2D0A-C67BA79B5564}"/>
                  </a:ext>
                </a:extLst>
              </p:cNvPr>
              <p:cNvSpPr txBox="1"/>
              <p:nvPr/>
            </p:nvSpPr>
            <p:spPr>
              <a:xfrm>
                <a:off x="1006475" y="1770888"/>
                <a:ext cx="10179050" cy="14645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sz="2000" b="1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PE</a:t>
                </a:r>
                <a:r>
                  <a:rPr lang="zh-CN" altLang="zh-CN" sz="2000" b="1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阵列故障检</a:t>
                </a:r>
                <a:r>
                  <a:rPr lang="zh-CN" altLang="en-US" sz="2000" b="1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测</a:t>
                </a:r>
                <a:r>
                  <a:rPr lang="zh-CN" altLang="zh-CN" sz="2000" b="1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方案引入了两类数据关系</a:t>
                </a:r>
                <a:r>
                  <a:rPr lang="zh-CN" altLang="en-US" sz="1800" b="1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：</a:t>
                </a:r>
                <a:endParaRPr lang="en-US" altLang="zh-CN" sz="1800" b="1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zh-CN" sz="18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一是冗余卷积核向量与</a:t>
                </a:r>
                <a:r>
                  <a:rPr lang="en-US" altLang="zh-CN" sz="18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PE</a:t>
                </a:r>
                <a:r>
                  <a:rPr lang="zh-CN" altLang="zh-CN" sz="18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内部各卷积核之间的关系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zh-CN" altLang="zh-CN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1800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𝑟</m:t>
                        </m:r>
                      </m:sub>
                    </m:sSub>
                    <m:r>
                      <a:rPr lang="en-US" altLang="zh-CN" sz="18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zh-CN" altLang="zh-CN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Sup>
                          <m:sSubSupPr>
                            <m:ctrlPr>
                              <a:rPr lang="zh-CN" altLang="zh-CN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̅"/>
                                <m:ctrlPr>
                                  <a:rPr lang="zh-CN" altLang="zh-CN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18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1800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CN" sz="1800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𝑇</m:t>
                            </m:r>
                          </m:sup>
                        </m:sSubSup>
                      </m:e>
                    </m:nary>
                  </m:oMath>
                </a14:m>
                <a:endParaRPr lang="en-US" altLang="zh-CN" sz="18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zh-CN" sz="18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二是冗余输出</a:t>
                </a:r>
                <a:r>
                  <a:rPr lang="zh-CN" altLang="en-US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值</a:t>
                </a:r>
                <a:r>
                  <a:rPr lang="zh-CN" altLang="zh-CN" sz="18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与</a:t>
                </a:r>
                <a:r>
                  <a:rPr lang="en-US" altLang="zh-CN" sz="18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PE</a:t>
                </a:r>
                <a:r>
                  <a:rPr lang="zh-CN" altLang="zh-CN" sz="18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阵列输出向量之间的关系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𝑐</m:t>
                        </m:r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18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zh-CN" altLang="zh-CN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=1</m:t>
                        </m:r>
                      </m:sub>
                      <m:sup>
                        <m:sSub>
                          <m:sSubPr>
                            <m:ctrlPr>
                              <a:rPr lang="zh-CN" altLang="zh-CN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altLang="zh-CN" sz="1800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𝑂𝐶</m:t>
                            </m:r>
                          </m:sub>
                        </m:sSub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zh-CN" altLang="zh-CN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zh-CN" sz="1800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𝑝</m:t>
                            </m:r>
                            <m:r>
                              <a:rPr lang="en-US" altLang="zh-CN" sz="1800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CN" sz="1800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𝑃</m:t>
                            </m:r>
                          </m:sup>
                          <m:e>
                            <m:sSubSup>
                              <m:sSubSupPr>
                                <m:ctrlPr>
                                  <a:rPr lang="zh-CN" altLang="zh-CN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18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sz="18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𝑝</m:t>
                                </m:r>
                              </m:sub>
                              <m:sup>
                                <m:r>
                                  <a:rPr lang="en-US" altLang="zh-CN" sz="18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sup>
                            </m:sSubSup>
                          </m:e>
                        </m:nary>
                      </m:e>
                    </m:nary>
                  </m:oMath>
                </a14:m>
                <a:r>
                  <a:rPr lang="zh-CN" altLang="zh-CN" sz="18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𝑐</m:t>
                        </m:r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18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zh-CN" altLang="zh-CN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=1</m:t>
                        </m:r>
                      </m:sub>
                      <m:sup>
                        <m:sSub>
                          <m:sSubPr>
                            <m:ctrlPr>
                              <a:rPr lang="zh-CN" altLang="zh-CN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altLang="zh-CN" sz="1800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𝑂𝐶</m:t>
                            </m:r>
                          </m:sub>
                        </m:sSub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zh-CN" altLang="zh-CN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zh-CN" sz="1800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𝑝</m:t>
                            </m:r>
                            <m:r>
                              <a:rPr lang="en-US" altLang="zh-CN" sz="1800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CN" sz="1800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𝑃</m:t>
                            </m:r>
                          </m:sup>
                          <m:e>
                            <m:sSubSup>
                              <m:sSubSupPr>
                                <m:ctrlPr>
                                  <a:rPr lang="zh-CN" altLang="zh-CN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18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𝑝𝑦</m:t>
                                </m:r>
                              </m:e>
                              <m:sub>
                                <m:r>
                                  <a:rPr lang="en-US" altLang="zh-CN" sz="18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𝑝</m:t>
                                </m:r>
                              </m:sub>
                              <m:sup>
                                <m:r>
                                  <a:rPr lang="en-US" altLang="zh-CN" sz="18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sup>
                            </m:sSubSup>
                          </m:e>
                        </m:nary>
                      </m:e>
                    </m:nary>
                  </m:oMath>
                </a14:m>
                <a:r>
                  <a:rPr lang="zh-CN" altLang="zh-CN" sz="18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。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B7BB6471-575E-728C-2D0A-C67BA79B55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475" y="1770888"/>
                <a:ext cx="10179050" cy="1464568"/>
              </a:xfrm>
              <a:prstGeom prst="rect">
                <a:avLst/>
              </a:prstGeom>
              <a:blipFill>
                <a:blip r:embed="rId4"/>
                <a:stretch>
                  <a:fillRect l="-599" b="-441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矩形 70">
            <a:extLst>
              <a:ext uri="{FF2B5EF4-FFF2-40B4-BE49-F238E27FC236}">
                <a16:creationId xmlns:a16="http://schemas.microsoft.com/office/drawing/2014/main" id="{B3B4C2CC-7B10-1877-B306-9F83F8E56136}"/>
              </a:ext>
            </a:extLst>
          </p:cNvPr>
          <p:cNvSpPr/>
          <p:nvPr/>
        </p:nvSpPr>
        <p:spPr>
          <a:xfrm>
            <a:off x="3017332" y="4050108"/>
            <a:ext cx="6204351" cy="1075127"/>
          </a:xfrm>
          <a:prstGeom prst="rect">
            <a:avLst/>
          </a:prstGeom>
          <a:solidFill>
            <a:srgbClr val="005D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zh-CN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利用针对</a:t>
            </a:r>
            <a:r>
              <a: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PE</a:t>
            </a:r>
            <a:r>
              <a:rPr lang="zh-CN" altLang="zh-CN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阵列故障检测所引入的数据间关系</a:t>
            </a:r>
            <a:endParaRPr lang="en-US" altLang="zh-CN" sz="20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r>
              <a:rPr lang="zh-CN" altLang="zh-CN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间接对数据搬运模块进行故障检测</a:t>
            </a:r>
            <a:endParaRPr lang="zh-CN" altLang="en-US" sz="2000" b="1" dirty="0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96C948D4-5903-6922-9451-C82A2766EF31}"/>
              </a:ext>
            </a:extLst>
          </p:cNvPr>
          <p:cNvGrpSpPr/>
          <p:nvPr/>
        </p:nvGrpSpPr>
        <p:grpSpPr>
          <a:xfrm>
            <a:off x="1005858" y="355320"/>
            <a:ext cx="1342668" cy="122478"/>
            <a:chOff x="1005858" y="355320"/>
            <a:chExt cx="1342668" cy="122478"/>
          </a:xfrm>
        </p:grpSpPr>
        <p:cxnSp>
          <p:nvCxnSpPr>
            <p:cNvPr id="3" name="直接连接符 2">
              <a:extLst>
                <a:ext uri="{FF2B5EF4-FFF2-40B4-BE49-F238E27FC236}">
                  <a16:creationId xmlns:a16="http://schemas.microsoft.com/office/drawing/2014/main" id="{165862C1-6EE1-28A5-7377-E93867BF4D48}"/>
                </a:ext>
              </a:extLst>
            </p:cNvPr>
            <p:cNvCxnSpPr>
              <a:cxnSpLocks/>
            </p:cNvCxnSpPr>
            <p:nvPr/>
          </p:nvCxnSpPr>
          <p:spPr>
            <a:xfrm>
              <a:off x="1005858" y="418671"/>
              <a:ext cx="1254742" cy="0"/>
            </a:xfrm>
            <a:prstGeom prst="line">
              <a:avLst/>
            </a:prstGeom>
            <a:ln w="3175">
              <a:solidFill>
                <a:srgbClr val="005D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983ED106-6B4E-A081-14FE-EA884C4AA055}"/>
                </a:ext>
              </a:extLst>
            </p:cNvPr>
            <p:cNvSpPr/>
            <p:nvPr/>
          </p:nvSpPr>
          <p:spPr>
            <a:xfrm>
              <a:off x="2226048" y="355320"/>
              <a:ext cx="122478" cy="122478"/>
            </a:xfrm>
            <a:prstGeom prst="ellipse">
              <a:avLst/>
            </a:prstGeom>
            <a:solidFill>
              <a:srgbClr val="005D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方正正纤黑简体"/>
                <a:cs typeface="+mn-cs"/>
              </a:endParaRP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E65134FF-59FA-FB06-44E6-57E6734A6DD0}"/>
              </a:ext>
            </a:extLst>
          </p:cNvPr>
          <p:cNvGrpSpPr/>
          <p:nvPr/>
        </p:nvGrpSpPr>
        <p:grpSpPr>
          <a:xfrm>
            <a:off x="9741332" y="355320"/>
            <a:ext cx="1350748" cy="122478"/>
            <a:chOff x="9741332" y="355320"/>
            <a:chExt cx="1350748" cy="122478"/>
          </a:xfrm>
        </p:grpSpPr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2EC7041F-F11A-48E6-9A8A-C8B5F3F7F463}"/>
                </a:ext>
              </a:extLst>
            </p:cNvPr>
            <p:cNvCxnSpPr>
              <a:cxnSpLocks/>
            </p:cNvCxnSpPr>
            <p:nvPr/>
          </p:nvCxnSpPr>
          <p:spPr>
            <a:xfrm>
              <a:off x="9837338" y="413589"/>
              <a:ext cx="1254742" cy="0"/>
            </a:xfrm>
            <a:prstGeom prst="line">
              <a:avLst/>
            </a:prstGeom>
            <a:ln w="3175">
              <a:solidFill>
                <a:srgbClr val="005D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9E55F459-B6AE-092D-6DBE-29D3286A2171}"/>
                </a:ext>
              </a:extLst>
            </p:cNvPr>
            <p:cNvSpPr/>
            <p:nvPr/>
          </p:nvSpPr>
          <p:spPr>
            <a:xfrm>
              <a:off x="9741332" y="355320"/>
              <a:ext cx="122478" cy="122478"/>
            </a:xfrm>
            <a:prstGeom prst="ellipse">
              <a:avLst/>
            </a:prstGeom>
            <a:solidFill>
              <a:srgbClr val="005D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方正正纤黑简体"/>
                <a:cs typeface="+mn-cs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365238237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1987605" y="124172"/>
            <a:ext cx="82638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数据搬运模块保护方案中的比较判断过程</a:t>
            </a:r>
          </a:p>
        </p:txBody>
      </p:sp>
      <p:sp>
        <p:nvSpPr>
          <p:cNvPr id="28" name="灯片编号占位符 2">
            <a:extLst>
              <a:ext uri="{FF2B5EF4-FFF2-40B4-BE49-F238E27FC236}">
                <a16:creationId xmlns:a16="http://schemas.microsoft.com/office/drawing/2014/main" id="{CF02A773-DBBB-4996-9719-818B9E75AD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64709" y="6492875"/>
            <a:ext cx="2844800" cy="365125"/>
          </a:xfrm>
        </p:spPr>
        <p:txBody>
          <a:bodyPr/>
          <a:lstStyle/>
          <a:p>
            <a:pPr algn="ctr" defTabSz="1219170"/>
            <a:fld id="{0C913308-F349-4B6D-A68A-DD1791B4A57B}" type="slidenum">
              <a:rPr lang="zh-CN" altLang="en-US">
                <a:latin typeface="Arial"/>
                <a:ea typeface="SimSun"/>
              </a:rPr>
              <a:pPr algn="ctr" defTabSz="1219170"/>
              <a:t>24</a:t>
            </a:fld>
            <a:endParaRPr lang="zh-CN" altLang="en-US" dirty="0">
              <a:latin typeface="Arial"/>
              <a:ea typeface="SimSun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C1731D3-0067-06D8-4A62-153A899BA4D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78" t="40386" r="3354" b="-980"/>
          <a:stretch/>
        </p:blipFill>
        <p:spPr>
          <a:xfrm>
            <a:off x="6146799" y="1426735"/>
            <a:ext cx="5807124" cy="4458099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F00BE2AF-8632-8C35-4D3A-73E8277FEA69}"/>
              </a:ext>
            </a:extLst>
          </p:cNvPr>
          <p:cNvSpPr txBox="1"/>
          <p:nvPr/>
        </p:nvSpPr>
        <p:spPr>
          <a:xfrm>
            <a:off x="2959099" y="6140688"/>
            <a:ext cx="6654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zh-CN" sz="1800" b="1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数据搬运模块保护方案中的比较判断过程</a:t>
            </a:r>
            <a:endParaRPr lang="zh-CN" altLang="en-US" b="1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76121D0C-E473-1100-A2F0-4124BFD0BA6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403" r="9328" b="59244"/>
          <a:stretch/>
        </p:blipFill>
        <p:spPr>
          <a:xfrm>
            <a:off x="270594" y="2340603"/>
            <a:ext cx="5876205" cy="341776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90CB6E6E-B377-4510-C6B6-4E8830A26F69}"/>
                  </a:ext>
                </a:extLst>
              </p:cNvPr>
              <p:cNvSpPr txBox="1"/>
              <p:nvPr/>
            </p:nvSpPr>
            <p:spPr>
              <a:xfrm>
                <a:off x="0" y="1174711"/>
                <a:ext cx="4252604" cy="7001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提前</m:t>
                      </m:r>
                      <m:r>
                        <a:rPr lang="zh-CN" altLang="en-US" i="1"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计算冗余权值</m:t>
                      </m:r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0" smtClean="0"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altLang="zh-CN"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altLang="zh-CN"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zh-CN" altLang="en-US" i="1"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zh-CN" altLang="en-US"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zh-CN" altLang="en-US"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zh-CN" altLang="en-US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𝑂𝐶</m:t>
                              </m:r>
                            </m:sub>
                          </m:sSub>
                        </m:sup>
                        <m:e>
                          <m:nary>
                            <m:naryPr>
                              <m:chr m:val="∑"/>
                              <m:limLoc m:val="subSup"/>
                              <m:ctrlPr>
                                <a:rPr lang="zh-CN" altLang="en-US" i="1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a:rPr lang="zh-CN" altLang="en-US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  <m:r>
                                <a:rPr lang="zh-CN" altLang="en-US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=1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zh-CN" altLang="en-US"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𝐼𝐶</m:t>
                                  </m:r>
                                </m:sub>
                              </m:sSub>
                            </m:sup>
                            <m:e>
                              <m:sSubSup>
                                <m:sSubSup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zh-CN" altLang="en-US"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zh-CN" altLang="en-US"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zh-CN" altLang="en-US"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𝑗</m:t>
                                  </m:r>
                                </m:sup>
                              </m:sSubSup>
                            </m:e>
                          </m:nary>
                        </m:e>
                      </m:nary>
                    </m:oMath>
                  </m:oMathPara>
                </a14:m>
                <a:endPara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90CB6E6E-B377-4510-C6B6-4E8830A26F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174711"/>
                <a:ext cx="4252604" cy="70012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组合 2">
            <a:extLst>
              <a:ext uri="{FF2B5EF4-FFF2-40B4-BE49-F238E27FC236}">
                <a16:creationId xmlns:a16="http://schemas.microsoft.com/office/drawing/2014/main" id="{EF7B4C13-5C51-627D-A4D5-519C201BD96E}"/>
              </a:ext>
            </a:extLst>
          </p:cNvPr>
          <p:cNvGrpSpPr/>
          <p:nvPr/>
        </p:nvGrpSpPr>
        <p:grpSpPr>
          <a:xfrm>
            <a:off x="694708" y="378460"/>
            <a:ext cx="1342668" cy="122478"/>
            <a:chOff x="1005858" y="355320"/>
            <a:chExt cx="1342668" cy="122478"/>
          </a:xfrm>
        </p:grpSpPr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8D892399-C431-0922-90AE-6DDF7432DC96}"/>
                </a:ext>
              </a:extLst>
            </p:cNvPr>
            <p:cNvCxnSpPr>
              <a:cxnSpLocks/>
            </p:cNvCxnSpPr>
            <p:nvPr/>
          </p:nvCxnSpPr>
          <p:spPr>
            <a:xfrm>
              <a:off x="1005858" y="418671"/>
              <a:ext cx="1254742" cy="0"/>
            </a:xfrm>
            <a:prstGeom prst="line">
              <a:avLst/>
            </a:prstGeom>
            <a:ln w="3175">
              <a:solidFill>
                <a:srgbClr val="005D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E47377E0-EB0C-9E4E-4E31-648D2132302D}"/>
                </a:ext>
              </a:extLst>
            </p:cNvPr>
            <p:cNvSpPr/>
            <p:nvPr/>
          </p:nvSpPr>
          <p:spPr>
            <a:xfrm>
              <a:off x="2226048" y="355320"/>
              <a:ext cx="122478" cy="122478"/>
            </a:xfrm>
            <a:prstGeom prst="ellipse">
              <a:avLst/>
            </a:prstGeom>
            <a:solidFill>
              <a:srgbClr val="005D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方正正纤黑简体"/>
                <a:cs typeface="+mn-cs"/>
              </a:endParaRPr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78B9FDD5-ACF2-976D-9076-312D9782DF8A}"/>
              </a:ext>
            </a:extLst>
          </p:cNvPr>
          <p:cNvGrpSpPr/>
          <p:nvPr/>
        </p:nvGrpSpPr>
        <p:grpSpPr>
          <a:xfrm>
            <a:off x="10204395" y="355320"/>
            <a:ext cx="1350748" cy="122478"/>
            <a:chOff x="9741332" y="355320"/>
            <a:chExt cx="1350748" cy="122478"/>
          </a:xfrm>
        </p:grpSpPr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9DD55F7F-1A1A-681F-3AD0-BD525FA1A05E}"/>
                </a:ext>
              </a:extLst>
            </p:cNvPr>
            <p:cNvCxnSpPr>
              <a:cxnSpLocks/>
            </p:cNvCxnSpPr>
            <p:nvPr/>
          </p:nvCxnSpPr>
          <p:spPr>
            <a:xfrm>
              <a:off x="9837338" y="413589"/>
              <a:ext cx="1254742" cy="0"/>
            </a:xfrm>
            <a:prstGeom prst="line">
              <a:avLst/>
            </a:prstGeom>
            <a:ln w="3175">
              <a:solidFill>
                <a:srgbClr val="005D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D9F24BF4-F52F-46E2-6CC3-7861531AA047}"/>
                </a:ext>
              </a:extLst>
            </p:cNvPr>
            <p:cNvSpPr/>
            <p:nvPr/>
          </p:nvSpPr>
          <p:spPr>
            <a:xfrm>
              <a:off x="9741332" y="355320"/>
              <a:ext cx="122478" cy="122478"/>
            </a:xfrm>
            <a:prstGeom prst="ellipse">
              <a:avLst/>
            </a:prstGeom>
            <a:solidFill>
              <a:srgbClr val="005D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方正正纤黑简体"/>
                <a:cs typeface="+mn-cs"/>
              </a:endParaRPr>
            </a:p>
          </p:txBody>
        </p:sp>
      </p:grpSp>
      <p:sp>
        <p:nvSpPr>
          <p:cNvPr id="19" name="矩形 18">
            <a:extLst>
              <a:ext uri="{FF2B5EF4-FFF2-40B4-BE49-F238E27FC236}">
                <a16:creationId xmlns:a16="http://schemas.microsoft.com/office/drawing/2014/main" id="{9B0B1CE8-61B7-4CC1-3D80-C8660B10E671}"/>
              </a:ext>
            </a:extLst>
          </p:cNvPr>
          <p:cNvSpPr/>
          <p:nvPr/>
        </p:nvSpPr>
        <p:spPr bwMode="auto">
          <a:xfrm>
            <a:off x="1955799" y="1129816"/>
            <a:ext cx="2362201" cy="828464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>
            <a:innerShdw blurRad="88900">
              <a:prstClr val="black"/>
            </a:innerShdw>
          </a:effectLst>
        </p:spPr>
        <p:txBody>
          <a:bodyPr wrap="square" rtlCol="0" anchor="ctr">
            <a:noAutofit/>
          </a:bodyPr>
          <a:lstStyle/>
          <a:p>
            <a:pPr algn="l"/>
            <a:endParaRPr lang="zh-CN" altLang="en-US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612116B2-FB80-620A-BD01-FFE0C95A45D4}"/>
              </a:ext>
            </a:extLst>
          </p:cNvPr>
          <p:cNvSpPr/>
          <p:nvPr/>
        </p:nvSpPr>
        <p:spPr bwMode="auto">
          <a:xfrm>
            <a:off x="377490" y="3203214"/>
            <a:ext cx="2679220" cy="1025353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>
            <a:innerShdw blurRad="88900">
              <a:prstClr val="black"/>
            </a:innerShdw>
          </a:effectLst>
        </p:spPr>
        <p:txBody>
          <a:bodyPr wrap="square" rtlCol="0" anchor="ctr">
            <a:noAutofit/>
          </a:bodyPr>
          <a:lstStyle/>
          <a:p>
            <a:pPr algn="l"/>
            <a:endParaRPr lang="zh-CN" altLang="en-US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72311206-F518-799F-E6E2-DD54EA69FAB4}"/>
              </a:ext>
            </a:extLst>
          </p:cNvPr>
          <p:cNvSpPr/>
          <p:nvPr/>
        </p:nvSpPr>
        <p:spPr bwMode="auto">
          <a:xfrm>
            <a:off x="3324180" y="2257162"/>
            <a:ext cx="2721022" cy="905138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>
            <a:innerShdw blurRad="88900">
              <a:prstClr val="black"/>
            </a:innerShdw>
          </a:effectLst>
        </p:spPr>
        <p:txBody>
          <a:bodyPr wrap="square" rtlCol="0" anchor="ctr">
            <a:noAutofit/>
          </a:bodyPr>
          <a:lstStyle/>
          <a:p>
            <a:pPr algn="l"/>
            <a:endParaRPr lang="zh-CN" altLang="en-US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2427986A-BFE1-DE91-8546-E712FC77B1AD}"/>
              </a:ext>
            </a:extLst>
          </p:cNvPr>
          <p:cNvSpPr/>
          <p:nvPr/>
        </p:nvSpPr>
        <p:spPr bwMode="auto">
          <a:xfrm>
            <a:off x="377489" y="2280984"/>
            <a:ext cx="2679220" cy="820389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>
            <a:innerShdw blurRad="88900">
              <a:prstClr val="black"/>
            </a:innerShdw>
          </a:effectLst>
        </p:spPr>
        <p:txBody>
          <a:bodyPr wrap="square" rtlCol="0" anchor="ctr">
            <a:noAutofit/>
          </a:bodyPr>
          <a:lstStyle/>
          <a:p>
            <a:pPr algn="l"/>
            <a:endParaRPr lang="zh-CN" altLang="en-US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54A2BDA4-A9FB-AC7A-C2C8-D1813A10B543}"/>
              </a:ext>
            </a:extLst>
          </p:cNvPr>
          <p:cNvSpPr/>
          <p:nvPr/>
        </p:nvSpPr>
        <p:spPr bwMode="auto">
          <a:xfrm>
            <a:off x="3324180" y="3221919"/>
            <a:ext cx="2721022" cy="1006648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>
            <a:innerShdw blurRad="88900">
              <a:prstClr val="black"/>
            </a:innerShdw>
          </a:effectLst>
        </p:spPr>
        <p:txBody>
          <a:bodyPr wrap="square" rtlCol="0" anchor="ctr">
            <a:noAutofit/>
          </a:bodyPr>
          <a:lstStyle/>
          <a:p>
            <a:pPr algn="l"/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96711015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2" grpId="0" animBg="1"/>
      <p:bldP spid="2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图片 60">
            <a:extLst>
              <a:ext uri="{FF2B5EF4-FFF2-40B4-BE49-F238E27FC236}">
                <a16:creationId xmlns:a16="http://schemas.microsoft.com/office/drawing/2014/main" id="{89DAF190-AAF0-BA78-70B5-D716CAFC908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262" b="3264"/>
          <a:stretch/>
        </p:blipFill>
        <p:spPr>
          <a:xfrm>
            <a:off x="512453" y="3425016"/>
            <a:ext cx="11558895" cy="3404676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3109711" y="124172"/>
            <a:ext cx="60195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数据搬运模块故障检测波形图</a:t>
            </a:r>
            <a:endParaRPr lang="en-US" altLang="zh-CN" sz="3200" b="1" spc="3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8" name="灯片编号占位符 2">
            <a:extLst>
              <a:ext uri="{FF2B5EF4-FFF2-40B4-BE49-F238E27FC236}">
                <a16:creationId xmlns:a16="http://schemas.microsoft.com/office/drawing/2014/main" id="{CF02A773-DBBB-4996-9719-818B9E75AD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64709" y="6492875"/>
            <a:ext cx="2844800" cy="365125"/>
          </a:xfrm>
        </p:spPr>
        <p:txBody>
          <a:bodyPr/>
          <a:lstStyle/>
          <a:p>
            <a:pPr algn="ctr" defTabSz="1219170"/>
            <a:fld id="{0C913308-F349-4B6D-A68A-DD1791B4A57B}" type="slidenum">
              <a:rPr lang="zh-CN" altLang="en-US">
                <a:latin typeface="Arial"/>
                <a:ea typeface="SimSun"/>
              </a:rPr>
              <a:pPr algn="ctr" defTabSz="1219170"/>
              <a:t>25</a:t>
            </a:fld>
            <a:endParaRPr lang="zh-CN" altLang="en-US" dirty="0">
              <a:latin typeface="Arial"/>
              <a:ea typeface="SimSun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C77EED7E-1796-DC45-7F04-951F1284CE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51248" y="1656890"/>
            <a:ext cx="6842522" cy="1211838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20F5BC12-C14F-0C7E-2AC1-F4DE0855B4C5}"/>
              </a:ext>
            </a:extLst>
          </p:cNvPr>
          <p:cNvSpPr txBox="1"/>
          <p:nvPr/>
        </p:nvSpPr>
        <p:spPr>
          <a:xfrm>
            <a:off x="4993049" y="3059668"/>
            <a:ext cx="32456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SAVE</a:t>
            </a:r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模块故障检测波形图</a:t>
            </a:r>
            <a:endParaRPr lang="zh-CN" altLang="en-US" dirty="0"/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5826ED6D-6335-D25F-BCD9-93DB37113C9C}"/>
              </a:ext>
            </a:extLst>
          </p:cNvPr>
          <p:cNvGrpSpPr/>
          <p:nvPr/>
        </p:nvGrpSpPr>
        <p:grpSpPr>
          <a:xfrm>
            <a:off x="577928" y="1580594"/>
            <a:ext cx="2473320" cy="657067"/>
            <a:chOff x="2944077" y="1515650"/>
            <a:chExt cx="3817533" cy="43814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矩形: 圆角 21">
                  <a:extLst>
                    <a:ext uri="{FF2B5EF4-FFF2-40B4-BE49-F238E27FC236}">
                      <a16:creationId xmlns:a16="http://schemas.microsoft.com/office/drawing/2014/main" id="{621BAF2C-82E8-ACFC-E2A2-0FAAC977CB7F}"/>
                    </a:ext>
                  </a:extLst>
                </p:cNvPr>
                <p:cNvSpPr/>
                <p:nvPr/>
              </p:nvSpPr>
              <p:spPr bwMode="auto">
                <a:xfrm>
                  <a:off x="2944077" y="1515650"/>
                  <a:ext cx="2297287" cy="266700"/>
                </a:xfrm>
                <a:prstGeom prst="roundRect">
                  <a:avLst/>
                </a:prstGeom>
                <a:solidFill>
                  <a:schemeClr val="accent1"/>
                </a:solidFill>
                <a:ln>
                  <a:noFill/>
                </a:ln>
                <a:effectLst/>
              </p:spPr>
              <p:txBody>
                <a:bodyPr wrap="square" rtlCol="0" anchor="ctr">
                  <a:noAutofit/>
                </a:bodyPr>
                <a:lstStyle/>
                <a:p>
                  <a:pPr algn="ctr"/>
                  <a:r>
                    <a:rPr lang="zh-CN" altLang="en-US" sz="1400" b="1" dirty="0">
                      <a:effectLst/>
                      <a:ea typeface="Cambria Math" panose="02040503050406030204" pitchFamily="18" charset="0"/>
                    </a:rPr>
                    <a:t>冗余输出值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zh-CN" altLang="zh-CN" sz="1400" b="1" i="1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1" i="1"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altLang="zh-CN" sz="1600" b="1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𝒄</m:t>
                          </m:r>
                          <m:r>
                            <a:rPr lang="en-US" altLang="zh-CN" sz="1600" b="1" i="1" smtClean="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𝟏</m:t>
                          </m:r>
                        </m:sub>
                      </m:sSub>
                    </m:oMath>
                  </a14:m>
                  <a:endParaRPr lang="zh-CN" altLang="en-US" sz="1400" b="1" dirty="0">
                    <a:latin typeface="宋体" panose="02010600030101010101" pitchFamily="2" charset="-122"/>
                    <a:ea typeface="宋体" panose="02010600030101010101" pitchFamily="2" charset="-122"/>
                  </a:endParaRPr>
                </a:p>
              </p:txBody>
            </p:sp>
          </mc:Choice>
          <mc:Fallback xmlns="">
            <p:sp>
              <p:nvSpPr>
                <p:cNvPr id="22" name="矩形: 圆角 21">
                  <a:extLst>
                    <a:ext uri="{FF2B5EF4-FFF2-40B4-BE49-F238E27FC236}">
                      <a16:creationId xmlns:a16="http://schemas.microsoft.com/office/drawing/2014/main" id="{621BAF2C-82E8-ACFC-E2A2-0FAAC977CB7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944077" y="1515650"/>
                  <a:ext cx="2297287" cy="266700"/>
                </a:xfrm>
                <a:prstGeom prst="roundRect">
                  <a:avLst/>
                </a:prstGeom>
                <a:blipFill>
                  <a:blip r:embed="rId6"/>
                  <a:stretch>
                    <a:fillRect b="-6061"/>
                  </a:stretch>
                </a:blipFill>
                <a:ln>
                  <a:noFill/>
                </a:ln>
                <a:effectLst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3" name="直接箭头连接符 22">
              <a:extLst>
                <a:ext uri="{FF2B5EF4-FFF2-40B4-BE49-F238E27FC236}">
                  <a16:creationId xmlns:a16="http://schemas.microsoft.com/office/drawing/2014/main" id="{C6C41FDA-C1DF-5F49-8F8B-A260A2E1063F}"/>
                </a:ext>
              </a:extLst>
            </p:cNvPr>
            <p:cNvCxnSpPr>
              <a:cxnSpLocks/>
              <a:stCxn id="22" idx="3"/>
            </p:cNvCxnSpPr>
            <p:nvPr/>
          </p:nvCxnSpPr>
          <p:spPr>
            <a:xfrm>
              <a:off x="5241363" y="1649000"/>
              <a:ext cx="1520247" cy="304798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6A53C2E6-AA27-467A-62B5-ED30D804ED52}"/>
              </a:ext>
            </a:extLst>
          </p:cNvPr>
          <p:cNvGrpSpPr/>
          <p:nvPr/>
        </p:nvGrpSpPr>
        <p:grpSpPr>
          <a:xfrm>
            <a:off x="577928" y="2127618"/>
            <a:ext cx="2876472" cy="593626"/>
            <a:chOff x="2944077" y="1515649"/>
            <a:chExt cx="4439792" cy="39584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矩形: 圆角 24">
                  <a:extLst>
                    <a:ext uri="{FF2B5EF4-FFF2-40B4-BE49-F238E27FC236}">
                      <a16:creationId xmlns:a16="http://schemas.microsoft.com/office/drawing/2014/main" id="{B9CFDA91-4EBB-1582-1106-9D9F19040E73}"/>
                    </a:ext>
                  </a:extLst>
                </p:cNvPr>
                <p:cNvSpPr/>
                <p:nvPr/>
              </p:nvSpPr>
              <p:spPr bwMode="auto">
                <a:xfrm>
                  <a:off x="2944077" y="1515649"/>
                  <a:ext cx="2297286" cy="395844"/>
                </a:xfrm>
                <a:prstGeom prst="roundRect">
                  <a:avLst/>
                </a:prstGeom>
                <a:solidFill>
                  <a:schemeClr val="accent1"/>
                </a:solidFill>
                <a:ln>
                  <a:noFill/>
                </a:ln>
                <a:effectLst/>
              </p:spPr>
              <p:txBody>
                <a:bodyPr wrap="square" rtlCol="0" anchor="ctr">
                  <a:noAutofit/>
                </a:bodyPr>
                <a:lstStyle/>
                <a:p>
                  <a:pPr algn="ctr"/>
                  <a:r>
                    <a:rPr lang="zh-CN" altLang="en-US" sz="1400" b="1" dirty="0">
                      <a:ea typeface="Cambria Math" panose="02040503050406030204" pitchFamily="18" charset="0"/>
                    </a:rPr>
                    <a:t>输入特征图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zh-CN" altLang="zh-CN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zh-CN" altLang="zh-CN" sz="1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1400" b="1" i="1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altLang="zh-CN" sz="1400" b="1" i="1"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zh-CN" sz="1400" b="1" i="1"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  </m:t>
                      </m:r>
                      <m:sSub>
                        <m:sSubPr>
                          <m:ctrlPr>
                            <a:rPr lang="zh-CN" altLang="zh-CN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zh-CN" altLang="zh-CN" sz="1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1400" b="1" i="1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altLang="zh-CN" sz="1400" b="1" i="1"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altLang="zh-CN" sz="1400" b="1" i="1"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CN" sz="14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… </m:t>
                      </m:r>
                      <m:sSub>
                        <m:sSubPr>
                          <m:ctrlPr>
                            <a:rPr lang="zh-CN" altLang="zh-CN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zh-CN" altLang="zh-CN" sz="1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1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altLang="zh-CN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𝒑</m:t>
                          </m:r>
                        </m:sub>
                      </m:sSub>
                    </m:oMath>
                  </a14:m>
                  <a:endParaRPr lang="zh-CN" altLang="en-US" sz="1400" b="1" i="1" dirty="0">
                    <a:latin typeface="宋体" panose="02010600030101010101" pitchFamily="2" charset="-122"/>
                    <a:ea typeface="宋体" panose="02010600030101010101" pitchFamily="2" charset="-122"/>
                  </a:endParaRPr>
                </a:p>
              </p:txBody>
            </p:sp>
          </mc:Choice>
          <mc:Fallback xmlns="">
            <p:sp>
              <p:nvSpPr>
                <p:cNvPr id="25" name="矩形: 圆角 24">
                  <a:extLst>
                    <a:ext uri="{FF2B5EF4-FFF2-40B4-BE49-F238E27FC236}">
                      <a16:creationId xmlns:a16="http://schemas.microsoft.com/office/drawing/2014/main" id="{B9CFDA91-4EBB-1582-1106-9D9F19040E7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944077" y="1515649"/>
                  <a:ext cx="2297286" cy="395844"/>
                </a:xfrm>
                <a:prstGeom prst="round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noFill/>
                </a:ln>
                <a:effectLst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6" name="直接箭头连接符 25">
              <a:extLst>
                <a:ext uri="{FF2B5EF4-FFF2-40B4-BE49-F238E27FC236}">
                  <a16:creationId xmlns:a16="http://schemas.microsoft.com/office/drawing/2014/main" id="{CB3B122F-427A-F0CD-539C-FFFA55579DB8}"/>
                </a:ext>
              </a:extLst>
            </p:cNvPr>
            <p:cNvCxnSpPr>
              <a:cxnSpLocks/>
              <a:stCxn id="25" idx="3"/>
            </p:cNvCxnSpPr>
            <p:nvPr/>
          </p:nvCxnSpPr>
          <p:spPr>
            <a:xfrm>
              <a:off x="5241363" y="1713571"/>
              <a:ext cx="2142506" cy="68779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3A15B8A9-8283-3A2A-CD02-183207E756F4}"/>
              </a:ext>
            </a:extLst>
          </p:cNvPr>
          <p:cNvGrpSpPr/>
          <p:nvPr/>
        </p:nvGrpSpPr>
        <p:grpSpPr>
          <a:xfrm>
            <a:off x="577928" y="2748091"/>
            <a:ext cx="3028872" cy="657067"/>
            <a:chOff x="2944077" y="1344202"/>
            <a:chExt cx="4675019" cy="438148"/>
          </a:xfrm>
        </p:grpSpPr>
        <p:sp>
          <p:nvSpPr>
            <p:cNvPr id="31" name="矩形: 圆角 30">
              <a:extLst>
                <a:ext uri="{FF2B5EF4-FFF2-40B4-BE49-F238E27FC236}">
                  <a16:creationId xmlns:a16="http://schemas.microsoft.com/office/drawing/2014/main" id="{0F53D983-3EC4-D018-6661-04212E3A07E7}"/>
                </a:ext>
              </a:extLst>
            </p:cNvPr>
            <p:cNvSpPr/>
            <p:nvPr/>
          </p:nvSpPr>
          <p:spPr bwMode="auto">
            <a:xfrm>
              <a:off x="2944077" y="1515650"/>
              <a:ext cx="2297287" cy="266700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zh-CN" altLang="en-US" sz="1400" b="1" dirty="0">
                  <a:effectLst/>
                  <a:ea typeface="Cambria Math" panose="02040503050406030204" pitchFamily="18" charset="0"/>
                </a:rPr>
                <a:t>故障有效信号</a:t>
              </a:r>
              <a:endParaRPr lang="zh-CN" altLang="en-US" sz="1400" b="1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cxnSp>
          <p:nvCxnSpPr>
            <p:cNvPr id="32" name="直接箭头连接符 31">
              <a:extLst>
                <a:ext uri="{FF2B5EF4-FFF2-40B4-BE49-F238E27FC236}">
                  <a16:creationId xmlns:a16="http://schemas.microsoft.com/office/drawing/2014/main" id="{40613F3D-4435-4DD6-501F-B8C32EC9D4A6}"/>
                </a:ext>
              </a:extLst>
            </p:cNvPr>
            <p:cNvCxnSpPr>
              <a:cxnSpLocks/>
              <a:stCxn id="31" idx="3"/>
            </p:cNvCxnSpPr>
            <p:nvPr/>
          </p:nvCxnSpPr>
          <p:spPr>
            <a:xfrm flipV="1">
              <a:off x="5241363" y="1344202"/>
              <a:ext cx="2377733" cy="304798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C596F43A-8637-937A-870F-1520335BF325}"/>
              </a:ext>
            </a:extLst>
          </p:cNvPr>
          <p:cNvGrpSpPr/>
          <p:nvPr/>
        </p:nvGrpSpPr>
        <p:grpSpPr>
          <a:xfrm>
            <a:off x="4888650" y="1044155"/>
            <a:ext cx="2574459" cy="701955"/>
            <a:chOff x="-2073482" y="1563020"/>
            <a:chExt cx="3973641" cy="468082"/>
          </a:xfrm>
        </p:grpSpPr>
        <p:sp>
          <p:nvSpPr>
            <p:cNvPr id="35" name="矩形: 圆角 34">
              <a:extLst>
                <a:ext uri="{FF2B5EF4-FFF2-40B4-BE49-F238E27FC236}">
                  <a16:creationId xmlns:a16="http://schemas.microsoft.com/office/drawing/2014/main" id="{DE6A0D97-8289-6BC0-B9A2-1600A43959E8}"/>
                </a:ext>
              </a:extLst>
            </p:cNvPr>
            <p:cNvSpPr/>
            <p:nvPr/>
          </p:nvSpPr>
          <p:spPr bwMode="auto">
            <a:xfrm>
              <a:off x="-2073482" y="1563020"/>
              <a:ext cx="3433020" cy="389941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zh-CN" altLang="en-US" sz="1400" b="1" dirty="0">
                  <a:latin typeface="宋体" panose="02010600030101010101" pitchFamily="2" charset="-122"/>
                  <a:ea typeface="宋体" panose="02010600030101010101" pitchFamily="2" charset="-122"/>
                </a:rPr>
                <a:t>对</a:t>
              </a:r>
              <a:r>
                <a:rPr lang="en-US" altLang="zh-CN" sz="1400" b="1" dirty="0">
                  <a:latin typeface="宋体" panose="02010600030101010101" pitchFamily="2" charset="-122"/>
                  <a:ea typeface="宋体" panose="02010600030101010101" pitchFamily="2" charset="-122"/>
                </a:rPr>
                <a:t>save</a:t>
              </a:r>
              <a:r>
                <a:rPr lang="zh-CN" altLang="en-US" sz="1400" b="1" dirty="0">
                  <a:latin typeface="宋体" panose="02010600030101010101" pitchFamily="2" charset="-122"/>
                  <a:ea typeface="宋体" panose="02010600030101010101" pitchFamily="2" charset="-122"/>
                </a:rPr>
                <a:t>模块进行故障注入</a:t>
              </a:r>
            </a:p>
          </p:txBody>
        </p:sp>
        <p:cxnSp>
          <p:nvCxnSpPr>
            <p:cNvPr id="36" name="直接箭头连接符 35">
              <a:extLst>
                <a:ext uri="{FF2B5EF4-FFF2-40B4-BE49-F238E27FC236}">
                  <a16:creationId xmlns:a16="http://schemas.microsoft.com/office/drawing/2014/main" id="{049A900A-09B7-FA79-4678-1E113E2AD8F9}"/>
                </a:ext>
              </a:extLst>
            </p:cNvPr>
            <p:cNvCxnSpPr>
              <a:cxnSpLocks/>
            </p:cNvCxnSpPr>
            <p:nvPr/>
          </p:nvCxnSpPr>
          <p:spPr>
            <a:xfrm>
              <a:off x="1279818" y="1907100"/>
              <a:ext cx="620341" cy="124002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1248C12F-89D0-8CAF-FE79-C30B6EE33BE6}"/>
              </a:ext>
            </a:extLst>
          </p:cNvPr>
          <p:cNvGrpSpPr/>
          <p:nvPr/>
        </p:nvGrpSpPr>
        <p:grpSpPr>
          <a:xfrm>
            <a:off x="9498045" y="2127618"/>
            <a:ext cx="2400514" cy="620474"/>
            <a:chOff x="2073711" y="1619168"/>
            <a:chExt cx="3705160" cy="413747"/>
          </a:xfrm>
        </p:grpSpPr>
        <p:sp>
          <p:nvSpPr>
            <p:cNvPr id="41" name="矩形: 圆角 40">
              <a:extLst>
                <a:ext uri="{FF2B5EF4-FFF2-40B4-BE49-F238E27FC236}">
                  <a16:creationId xmlns:a16="http://schemas.microsoft.com/office/drawing/2014/main" id="{86E7A564-A8E8-8EF6-6380-26C78B8E867D}"/>
                </a:ext>
              </a:extLst>
            </p:cNvPr>
            <p:cNvSpPr/>
            <p:nvPr/>
          </p:nvSpPr>
          <p:spPr bwMode="auto">
            <a:xfrm>
              <a:off x="3042480" y="1619168"/>
              <a:ext cx="2736391" cy="286422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zh-CN" altLang="en-US" sz="1400" b="1" dirty="0">
                  <a:latin typeface="宋体" panose="02010600030101010101" pitchFamily="2" charset="-122"/>
                  <a:ea typeface="宋体" panose="02010600030101010101" pitchFamily="2" charset="-122"/>
                </a:rPr>
                <a:t>输出故障有效信号</a:t>
              </a:r>
            </a:p>
          </p:txBody>
        </p:sp>
        <p:cxnSp>
          <p:nvCxnSpPr>
            <p:cNvPr id="42" name="直接箭头连接符 41">
              <a:extLst>
                <a:ext uri="{FF2B5EF4-FFF2-40B4-BE49-F238E27FC236}">
                  <a16:creationId xmlns:a16="http://schemas.microsoft.com/office/drawing/2014/main" id="{C3242AC6-B3C3-6011-157D-51429D21CF1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73711" y="1885869"/>
              <a:ext cx="968769" cy="147046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3" name="直接连接符 52">
            <a:extLst>
              <a:ext uri="{FF2B5EF4-FFF2-40B4-BE49-F238E27FC236}">
                <a16:creationId xmlns:a16="http://schemas.microsoft.com/office/drawing/2014/main" id="{70DFD659-568A-49F1-6BDA-3E82C641AE30}"/>
              </a:ext>
            </a:extLst>
          </p:cNvPr>
          <p:cNvCxnSpPr>
            <a:cxnSpLocks/>
          </p:cNvCxnSpPr>
          <p:nvPr/>
        </p:nvCxnSpPr>
        <p:spPr>
          <a:xfrm>
            <a:off x="7468513" y="1185782"/>
            <a:ext cx="0" cy="545402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>
            <a:extLst>
              <a:ext uri="{FF2B5EF4-FFF2-40B4-BE49-F238E27FC236}">
                <a16:creationId xmlns:a16="http://schemas.microsoft.com/office/drawing/2014/main" id="{DC02E121-6FCD-CC9F-2754-5FB659DFEBF9}"/>
              </a:ext>
            </a:extLst>
          </p:cNvPr>
          <p:cNvCxnSpPr>
            <a:cxnSpLocks/>
          </p:cNvCxnSpPr>
          <p:nvPr/>
        </p:nvCxnSpPr>
        <p:spPr>
          <a:xfrm flipH="1">
            <a:off x="7495215" y="1375584"/>
            <a:ext cx="1907580" cy="0"/>
          </a:xfrm>
          <a:prstGeom prst="line">
            <a:avLst/>
          </a:prstGeom>
          <a:ln w="28575">
            <a:solidFill>
              <a:srgbClr val="00206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文本框 55">
            <a:extLst>
              <a:ext uri="{FF2B5EF4-FFF2-40B4-BE49-F238E27FC236}">
                <a16:creationId xmlns:a16="http://schemas.microsoft.com/office/drawing/2014/main" id="{E9BCBF2D-AEC5-A41C-44AF-D462038750DA}"/>
              </a:ext>
            </a:extLst>
          </p:cNvPr>
          <p:cNvSpPr txBox="1"/>
          <p:nvPr/>
        </p:nvSpPr>
        <p:spPr>
          <a:xfrm>
            <a:off x="7814487" y="1096251"/>
            <a:ext cx="12690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latin typeface="宋体" panose="02010600030101010101" pitchFamily="2" charset="-122"/>
                <a:ea typeface="宋体" panose="02010600030101010101" pitchFamily="2" charset="-122"/>
              </a:rPr>
              <a:t>4</a:t>
            </a:r>
            <a:r>
              <a:rPr lang="zh-CN" altLang="en-US" sz="1400" b="1" dirty="0">
                <a:latin typeface="宋体" panose="02010600030101010101" pitchFamily="2" charset="-122"/>
                <a:ea typeface="宋体" panose="02010600030101010101" pitchFamily="2" charset="-122"/>
              </a:rPr>
              <a:t>个时钟周期</a:t>
            </a:r>
          </a:p>
        </p:txBody>
      </p:sp>
      <p:cxnSp>
        <p:nvCxnSpPr>
          <p:cNvPr id="59" name="直接连接符 58">
            <a:extLst>
              <a:ext uri="{FF2B5EF4-FFF2-40B4-BE49-F238E27FC236}">
                <a16:creationId xmlns:a16="http://schemas.microsoft.com/office/drawing/2014/main" id="{FB64412F-AC31-D999-D044-4C0D0B02A5B6}"/>
              </a:ext>
            </a:extLst>
          </p:cNvPr>
          <p:cNvCxnSpPr>
            <a:cxnSpLocks/>
          </p:cNvCxnSpPr>
          <p:nvPr/>
        </p:nvCxnSpPr>
        <p:spPr>
          <a:xfrm>
            <a:off x="9416408" y="1185245"/>
            <a:ext cx="0" cy="545402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AFEE7E12-2E9A-C28A-F9B8-5F4BCFF7BE3C}"/>
              </a:ext>
            </a:extLst>
          </p:cNvPr>
          <p:cNvGrpSpPr/>
          <p:nvPr/>
        </p:nvGrpSpPr>
        <p:grpSpPr>
          <a:xfrm>
            <a:off x="9214841" y="358647"/>
            <a:ext cx="2018309" cy="122478"/>
            <a:chOff x="884617" y="692843"/>
            <a:chExt cx="2260255" cy="137160"/>
          </a:xfrm>
        </p:grpSpPr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9CF142D3-1A3E-AAB8-EF99-129168C8FC5A}"/>
                </a:ext>
              </a:extLst>
            </p:cNvPr>
            <p:cNvCxnSpPr>
              <a:cxnSpLocks/>
            </p:cNvCxnSpPr>
            <p:nvPr/>
          </p:nvCxnSpPr>
          <p:spPr>
            <a:xfrm>
              <a:off x="1005840" y="746760"/>
              <a:ext cx="2139032" cy="0"/>
            </a:xfrm>
            <a:prstGeom prst="line">
              <a:avLst/>
            </a:prstGeom>
            <a:ln w="3175">
              <a:solidFill>
                <a:srgbClr val="005D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A382D690-91D8-E092-9D5D-83105C75D691}"/>
                </a:ext>
              </a:extLst>
            </p:cNvPr>
            <p:cNvSpPr/>
            <p:nvPr/>
          </p:nvSpPr>
          <p:spPr>
            <a:xfrm>
              <a:off x="884617" y="692843"/>
              <a:ext cx="137160" cy="137160"/>
            </a:xfrm>
            <a:prstGeom prst="ellipse">
              <a:avLst/>
            </a:prstGeom>
            <a:solidFill>
              <a:srgbClr val="005D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方正正纤黑简体"/>
                <a:cs typeface="+mn-cs"/>
              </a:endParaRPr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27024A17-D2B8-B44F-19A7-685CE88DCDD8}"/>
              </a:ext>
            </a:extLst>
          </p:cNvPr>
          <p:cNvGrpSpPr/>
          <p:nvPr/>
        </p:nvGrpSpPr>
        <p:grpSpPr>
          <a:xfrm>
            <a:off x="1005858" y="345554"/>
            <a:ext cx="2032540" cy="122478"/>
            <a:chOff x="1005840" y="678180"/>
            <a:chExt cx="2276192" cy="137160"/>
          </a:xfrm>
        </p:grpSpPr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6F0CDF9E-2B35-838E-8854-E3B47D44C2A0}"/>
                </a:ext>
              </a:extLst>
            </p:cNvPr>
            <p:cNvCxnSpPr>
              <a:cxnSpLocks/>
            </p:cNvCxnSpPr>
            <p:nvPr/>
          </p:nvCxnSpPr>
          <p:spPr>
            <a:xfrm>
              <a:off x="1005840" y="746760"/>
              <a:ext cx="2139032" cy="0"/>
            </a:xfrm>
            <a:prstGeom prst="line">
              <a:avLst/>
            </a:prstGeom>
            <a:ln w="3175">
              <a:solidFill>
                <a:srgbClr val="005D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90928C47-AA8C-2794-32EB-C717E0759352}"/>
                </a:ext>
              </a:extLst>
            </p:cNvPr>
            <p:cNvSpPr/>
            <p:nvPr/>
          </p:nvSpPr>
          <p:spPr>
            <a:xfrm>
              <a:off x="3144872" y="678180"/>
              <a:ext cx="137160" cy="137160"/>
            </a:xfrm>
            <a:prstGeom prst="ellipse">
              <a:avLst/>
            </a:prstGeom>
            <a:solidFill>
              <a:srgbClr val="005D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方正正纤黑简体"/>
                <a:cs typeface="+mn-cs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357396701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灯片编号占位符 2">
            <a:extLst>
              <a:ext uri="{FF2B5EF4-FFF2-40B4-BE49-F238E27FC236}">
                <a16:creationId xmlns:a16="http://schemas.microsoft.com/office/drawing/2014/main" id="{CF02A773-DBBB-4996-9719-818B9E75AD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64709" y="6492875"/>
            <a:ext cx="2844800" cy="365125"/>
          </a:xfrm>
        </p:spPr>
        <p:txBody>
          <a:bodyPr/>
          <a:lstStyle/>
          <a:p>
            <a:pPr algn="ctr" defTabSz="1219170"/>
            <a:fld id="{0C913308-F349-4B6D-A68A-DD1791B4A57B}" type="slidenum">
              <a:rPr lang="zh-CN" altLang="en-US">
                <a:latin typeface="Arial"/>
                <a:ea typeface="SimSun"/>
              </a:rPr>
              <a:pPr algn="ctr" defTabSz="1219170"/>
              <a:t>26</a:t>
            </a:fld>
            <a:endParaRPr lang="zh-CN" altLang="en-US" dirty="0">
              <a:latin typeface="Arial"/>
              <a:ea typeface="SimSun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D3AA1FD-3D1B-787E-834E-7327D2F8607F}"/>
              </a:ext>
            </a:extLst>
          </p:cNvPr>
          <p:cNvSpPr txBox="1"/>
          <p:nvPr/>
        </p:nvSpPr>
        <p:spPr>
          <a:xfrm>
            <a:off x="834390" y="1007245"/>
            <a:ext cx="76936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针对数据搬运模块同一个</a:t>
            </a:r>
            <a:r>
              <a: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Critical bit</a:t>
            </a:r>
            <a:r>
              <a: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进行精度测试</a:t>
            </a:r>
            <a:endParaRPr lang="en-US" altLang="zh-CN" sz="20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容错保护前后分类准确率对比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74BA8F7F-9D3E-C829-9D24-C0F7B9B10806}"/>
              </a:ext>
            </a:extLst>
          </p:cNvPr>
          <p:cNvSpPr txBox="1"/>
          <p:nvPr/>
        </p:nvSpPr>
        <p:spPr>
          <a:xfrm>
            <a:off x="3027395" y="5601752"/>
            <a:ext cx="22113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容错保护前</a:t>
            </a:r>
            <a:endParaRPr lang="zh-CN" alt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F3EA515D-F9DA-E7DA-423E-89E82DAE64B2}"/>
              </a:ext>
            </a:extLst>
          </p:cNvPr>
          <p:cNvSpPr txBox="1"/>
          <p:nvPr/>
        </p:nvSpPr>
        <p:spPr>
          <a:xfrm>
            <a:off x="6894545" y="5601752"/>
            <a:ext cx="22113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容错保护后</a:t>
            </a:r>
            <a:endParaRPr lang="zh-CN" altLang="en-US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71CE9876-D172-7382-EA78-5101F9277D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6275" y="2112714"/>
            <a:ext cx="9419273" cy="3276121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D72135B7-E227-EFF3-866F-0162B311255C}"/>
              </a:ext>
            </a:extLst>
          </p:cNvPr>
          <p:cNvSpPr txBox="1"/>
          <p:nvPr/>
        </p:nvSpPr>
        <p:spPr>
          <a:xfrm>
            <a:off x="3334132" y="124172"/>
            <a:ext cx="55707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容错保护前后精度测试对比</a:t>
            </a:r>
            <a:endParaRPr lang="en-US" altLang="zh-CN" sz="3200" b="1" spc="3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E5108906-FBB2-5C4C-9F58-77192BA81FB5}"/>
              </a:ext>
            </a:extLst>
          </p:cNvPr>
          <p:cNvGrpSpPr/>
          <p:nvPr/>
        </p:nvGrpSpPr>
        <p:grpSpPr>
          <a:xfrm>
            <a:off x="1005858" y="345554"/>
            <a:ext cx="2032540" cy="122478"/>
            <a:chOff x="1005840" y="678180"/>
            <a:chExt cx="2276192" cy="137160"/>
          </a:xfrm>
        </p:grpSpPr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DE6BF92E-C014-AEFB-EDA2-0BE9CBABD33E}"/>
                </a:ext>
              </a:extLst>
            </p:cNvPr>
            <p:cNvCxnSpPr>
              <a:cxnSpLocks/>
            </p:cNvCxnSpPr>
            <p:nvPr/>
          </p:nvCxnSpPr>
          <p:spPr>
            <a:xfrm>
              <a:off x="1005840" y="746760"/>
              <a:ext cx="2139032" cy="0"/>
            </a:xfrm>
            <a:prstGeom prst="line">
              <a:avLst/>
            </a:prstGeom>
            <a:ln w="3175">
              <a:solidFill>
                <a:srgbClr val="005D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9DEF541A-8D01-E13C-83E9-73BF86208FD6}"/>
                </a:ext>
              </a:extLst>
            </p:cNvPr>
            <p:cNvSpPr/>
            <p:nvPr/>
          </p:nvSpPr>
          <p:spPr>
            <a:xfrm>
              <a:off x="3144872" y="678180"/>
              <a:ext cx="137160" cy="137160"/>
            </a:xfrm>
            <a:prstGeom prst="ellipse">
              <a:avLst/>
            </a:prstGeom>
            <a:solidFill>
              <a:srgbClr val="005D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方正正纤黑简体"/>
                <a:cs typeface="+mn-cs"/>
              </a:endParaRPr>
            </a:p>
          </p:txBody>
        </p: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2FF364F6-175F-08FF-3D56-6583DE648B31}"/>
              </a:ext>
            </a:extLst>
          </p:cNvPr>
          <p:cNvGrpSpPr/>
          <p:nvPr/>
        </p:nvGrpSpPr>
        <p:grpSpPr>
          <a:xfrm>
            <a:off x="9214841" y="358647"/>
            <a:ext cx="2018309" cy="122478"/>
            <a:chOff x="884617" y="692843"/>
            <a:chExt cx="2260255" cy="137160"/>
          </a:xfrm>
        </p:grpSpPr>
        <p:cxnSp>
          <p:nvCxnSpPr>
            <p:cNvPr id="25" name="直接连接符 24">
              <a:extLst>
                <a:ext uri="{FF2B5EF4-FFF2-40B4-BE49-F238E27FC236}">
                  <a16:creationId xmlns:a16="http://schemas.microsoft.com/office/drawing/2014/main" id="{E49BB134-85C7-B69C-4FB4-A7CD08D4130A}"/>
                </a:ext>
              </a:extLst>
            </p:cNvPr>
            <p:cNvCxnSpPr>
              <a:cxnSpLocks/>
            </p:cNvCxnSpPr>
            <p:nvPr/>
          </p:nvCxnSpPr>
          <p:spPr>
            <a:xfrm>
              <a:off x="1005840" y="746760"/>
              <a:ext cx="2139032" cy="0"/>
            </a:xfrm>
            <a:prstGeom prst="line">
              <a:avLst/>
            </a:prstGeom>
            <a:ln w="3175">
              <a:solidFill>
                <a:srgbClr val="005D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9237BE9A-6F65-B93F-03F7-19ADED2EDBF0}"/>
                </a:ext>
              </a:extLst>
            </p:cNvPr>
            <p:cNvSpPr/>
            <p:nvPr/>
          </p:nvSpPr>
          <p:spPr>
            <a:xfrm>
              <a:off x="884617" y="692843"/>
              <a:ext cx="137160" cy="137160"/>
            </a:xfrm>
            <a:prstGeom prst="ellipse">
              <a:avLst/>
            </a:prstGeom>
            <a:solidFill>
              <a:srgbClr val="005D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方正正纤黑简体"/>
                <a:cs typeface="+mn-cs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903353821"/>
      </p:ext>
    </p:extLst>
  </p:cSld>
  <p:clrMapOvr>
    <a:masterClrMapping/>
  </p:clrMapOvr>
  <p:transition spd="med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2212033" y="124172"/>
            <a:ext cx="78149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数据搬运模块故障检测逻辑可靠性评估</a:t>
            </a:r>
            <a:endParaRPr lang="en-US" altLang="zh-CN" sz="3200" b="1" spc="3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8" name="灯片编号占位符 2">
            <a:extLst>
              <a:ext uri="{FF2B5EF4-FFF2-40B4-BE49-F238E27FC236}">
                <a16:creationId xmlns:a16="http://schemas.microsoft.com/office/drawing/2014/main" id="{CF02A773-DBBB-4996-9719-818B9E75AD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64709" y="6492875"/>
            <a:ext cx="2844800" cy="365125"/>
          </a:xfrm>
        </p:spPr>
        <p:txBody>
          <a:bodyPr/>
          <a:lstStyle/>
          <a:p>
            <a:pPr algn="ctr" defTabSz="1219170"/>
            <a:fld id="{0C913308-F349-4B6D-A68A-DD1791B4A57B}" type="slidenum">
              <a:rPr lang="zh-CN" altLang="en-US">
                <a:latin typeface="Arial"/>
                <a:ea typeface="SimSun"/>
              </a:rPr>
              <a:pPr algn="ctr" defTabSz="1219170"/>
              <a:t>27</a:t>
            </a:fld>
            <a:endParaRPr lang="zh-CN" altLang="en-US" dirty="0">
              <a:latin typeface="Arial"/>
              <a:ea typeface="SimSun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28091114-11CA-245F-C4A0-F2A9CAF7B2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5475" y="2103767"/>
            <a:ext cx="7644926" cy="1585916"/>
          </a:xfrm>
          <a:prstGeom prst="rect">
            <a:avLst/>
          </a:prstGeom>
        </p:spPr>
      </p:pic>
      <p:grpSp>
        <p:nvGrpSpPr>
          <p:cNvPr id="13" name="组合 12">
            <a:extLst>
              <a:ext uri="{FF2B5EF4-FFF2-40B4-BE49-F238E27FC236}">
                <a16:creationId xmlns:a16="http://schemas.microsoft.com/office/drawing/2014/main" id="{A520B361-D73C-F257-11C3-A32353F4CA76}"/>
              </a:ext>
            </a:extLst>
          </p:cNvPr>
          <p:cNvGrpSpPr/>
          <p:nvPr/>
        </p:nvGrpSpPr>
        <p:grpSpPr>
          <a:xfrm>
            <a:off x="858266" y="2236610"/>
            <a:ext cx="2959021" cy="779799"/>
            <a:chOff x="2944077" y="1515650"/>
            <a:chExt cx="4567206" cy="519989"/>
          </a:xfrm>
        </p:grpSpPr>
        <p:sp>
          <p:nvSpPr>
            <p:cNvPr id="15" name="矩形: 圆角 14">
              <a:extLst>
                <a:ext uri="{FF2B5EF4-FFF2-40B4-BE49-F238E27FC236}">
                  <a16:creationId xmlns:a16="http://schemas.microsoft.com/office/drawing/2014/main" id="{F623EFB9-CB66-7127-00DC-84CAFCDC9ADF}"/>
                </a:ext>
              </a:extLst>
            </p:cNvPr>
            <p:cNvSpPr/>
            <p:nvPr/>
          </p:nvSpPr>
          <p:spPr bwMode="auto">
            <a:xfrm>
              <a:off x="2944077" y="1515650"/>
              <a:ext cx="2297287" cy="266700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US" altLang="zh-CN" sz="1400" b="1" dirty="0">
                  <a:effectLst/>
                  <a:ea typeface="Cambria Math" panose="02040503050406030204" pitchFamily="18" charset="0"/>
                </a:rPr>
                <a:t>LOAD</a:t>
              </a:r>
              <a:r>
                <a:rPr lang="zh-CN" altLang="en-US" sz="1400" b="1" dirty="0">
                  <a:effectLst/>
                  <a:ea typeface="Cambria Math" panose="02040503050406030204" pitchFamily="18" charset="0"/>
                </a:rPr>
                <a:t>阶段检错</a:t>
              </a:r>
              <a:endParaRPr lang="zh-CN" altLang="en-US" sz="1400" b="1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cxnSp>
          <p:nvCxnSpPr>
            <p:cNvPr id="16" name="直接箭头连接符 15">
              <a:extLst>
                <a:ext uri="{FF2B5EF4-FFF2-40B4-BE49-F238E27FC236}">
                  <a16:creationId xmlns:a16="http://schemas.microsoft.com/office/drawing/2014/main" id="{4CA7D116-8798-A2E4-C6CA-9000B64F9588}"/>
                </a:ext>
              </a:extLst>
            </p:cNvPr>
            <p:cNvCxnSpPr>
              <a:cxnSpLocks/>
            </p:cNvCxnSpPr>
            <p:nvPr/>
          </p:nvCxnSpPr>
          <p:spPr>
            <a:xfrm>
              <a:off x="5241363" y="1658910"/>
              <a:ext cx="2269920" cy="376729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2E8E4CD5-DB48-991D-6B36-5FD3D73E178F}"/>
              </a:ext>
            </a:extLst>
          </p:cNvPr>
          <p:cNvGrpSpPr/>
          <p:nvPr/>
        </p:nvGrpSpPr>
        <p:grpSpPr>
          <a:xfrm>
            <a:off x="858266" y="2710740"/>
            <a:ext cx="2959021" cy="779799"/>
            <a:chOff x="2944077" y="1515650"/>
            <a:chExt cx="4567206" cy="519989"/>
          </a:xfrm>
        </p:grpSpPr>
        <p:sp>
          <p:nvSpPr>
            <p:cNvPr id="29" name="矩形: 圆角 28">
              <a:extLst>
                <a:ext uri="{FF2B5EF4-FFF2-40B4-BE49-F238E27FC236}">
                  <a16:creationId xmlns:a16="http://schemas.microsoft.com/office/drawing/2014/main" id="{BE69696A-D901-1B5B-4357-EEE5A38A29F5}"/>
                </a:ext>
              </a:extLst>
            </p:cNvPr>
            <p:cNvSpPr/>
            <p:nvPr/>
          </p:nvSpPr>
          <p:spPr bwMode="auto">
            <a:xfrm>
              <a:off x="2944077" y="1515650"/>
              <a:ext cx="2297287" cy="266700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US" altLang="zh-CN" sz="1400" b="1" dirty="0">
                  <a:effectLst/>
                  <a:ea typeface="Cambria Math" panose="02040503050406030204" pitchFamily="18" charset="0"/>
                </a:rPr>
                <a:t>SAVE</a:t>
              </a:r>
              <a:r>
                <a:rPr lang="zh-CN" altLang="en-US" sz="1400" b="1" dirty="0">
                  <a:effectLst/>
                  <a:ea typeface="Cambria Math" panose="02040503050406030204" pitchFamily="18" charset="0"/>
                </a:rPr>
                <a:t>阶段检错</a:t>
              </a:r>
              <a:endParaRPr lang="zh-CN" altLang="en-US" sz="1400" b="1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cxnSp>
          <p:nvCxnSpPr>
            <p:cNvPr id="30" name="直接箭头连接符 29">
              <a:extLst>
                <a:ext uri="{FF2B5EF4-FFF2-40B4-BE49-F238E27FC236}">
                  <a16:creationId xmlns:a16="http://schemas.microsoft.com/office/drawing/2014/main" id="{4A063AC3-8F51-3CB6-9FE2-5CAE53C122BD}"/>
                </a:ext>
              </a:extLst>
            </p:cNvPr>
            <p:cNvCxnSpPr>
              <a:cxnSpLocks/>
            </p:cNvCxnSpPr>
            <p:nvPr/>
          </p:nvCxnSpPr>
          <p:spPr>
            <a:xfrm>
              <a:off x="5241363" y="1658910"/>
              <a:ext cx="2269920" cy="376729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68D7D5A6-C649-E1AF-5EFE-C877EB584A82}"/>
              </a:ext>
            </a:extLst>
          </p:cNvPr>
          <p:cNvGrpSpPr/>
          <p:nvPr/>
        </p:nvGrpSpPr>
        <p:grpSpPr>
          <a:xfrm>
            <a:off x="694708" y="378460"/>
            <a:ext cx="1342668" cy="122478"/>
            <a:chOff x="1005858" y="355320"/>
            <a:chExt cx="1342668" cy="122478"/>
          </a:xfrm>
        </p:grpSpPr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AC9D925D-A0AD-CD94-0AD7-49B56F58C3C7}"/>
                </a:ext>
              </a:extLst>
            </p:cNvPr>
            <p:cNvCxnSpPr>
              <a:cxnSpLocks/>
            </p:cNvCxnSpPr>
            <p:nvPr/>
          </p:nvCxnSpPr>
          <p:spPr>
            <a:xfrm>
              <a:off x="1005858" y="418671"/>
              <a:ext cx="1254742" cy="0"/>
            </a:xfrm>
            <a:prstGeom prst="line">
              <a:avLst/>
            </a:prstGeom>
            <a:ln w="3175">
              <a:solidFill>
                <a:srgbClr val="005D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EEED6502-BAD3-22BE-0810-3D58829CF3CE}"/>
                </a:ext>
              </a:extLst>
            </p:cNvPr>
            <p:cNvSpPr/>
            <p:nvPr/>
          </p:nvSpPr>
          <p:spPr>
            <a:xfrm>
              <a:off x="2226048" y="355320"/>
              <a:ext cx="122478" cy="122478"/>
            </a:xfrm>
            <a:prstGeom prst="ellipse">
              <a:avLst/>
            </a:prstGeom>
            <a:solidFill>
              <a:srgbClr val="005D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方正正纤黑简体"/>
                <a:cs typeface="+mn-cs"/>
              </a:endParaRPr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30B54BEA-1041-CC44-8074-DD798682E107}"/>
              </a:ext>
            </a:extLst>
          </p:cNvPr>
          <p:cNvGrpSpPr/>
          <p:nvPr/>
        </p:nvGrpSpPr>
        <p:grpSpPr>
          <a:xfrm>
            <a:off x="10204395" y="355320"/>
            <a:ext cx="1350748" cy="122478"/>
            <a:chOff x="9741332" y="355320"/>
            <a:chExt cx="1350748" cy="122478"/>
          </a:xfrm>
        </p:grpSpPr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C0A4C8E4-13F0-69CB-D6D8-86A1B39F13D1}"/>
                </a:ext>
              </a:extLst>
            </p:cNvPr>
            <p:cNvCxnSpPr>
              <a:cxnSpLocks/>
            </p:cNvCxnSpPr>
            <p:nvPr/>
          </p:nvCxnSpPr>
          <p:spPr>
            <a:xfrm>
              <a:off x="9837338" y="413589"/>
              <a:ext cx="1254742" cy="0"/>
            </a:xfrm>
            <a:prstGeom prst="line">
              <a:avLst/>
            </a:prstGeom>
            <a:ln w="3175">
              <a:solidFill>
                <a:srgbClr val="005D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5C429991-399A-1CBD-6C00-5A380DD06893}"/>
                </a:ext>
              </a:extLst>
            </p:cNvPr>
            <p:cNvSpPr/>
            <p:nvPr/>
          </p:nvSpPr>
          <p:spPr>
            <a:xfrm>
              <a:off x="9741332" y="355320"/>
              <a:ext cx="122478" cy="122478"/>
            </a:xfrm>
            <a:prstGeom prst="ellipse">
              <a:avLst/>
            </a:prstGeom>
            <a:solidFill>
              <a:srgbClr val="005D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方正正纤黑简体"/>
                <a:cs typeface="+mn-cs"/>
              </a:endParaRPr>
            </a:p>
          </p:txBody>
        </p:sp>
      </p:grpSp>
      <p:sp>
        <p:nvSpPr>
          <p:cNvPr id="20" name="矩形 19">
            <a:extLst>
              <a:ext uri="{FF2B5EF4-FFF2-40B4-BE49-F238E27FC236}">
                <a16:creationId xmlns:a16="http://schemas.microsoft.com/office/drawing/2014/main" id="{904FF153-C0B8-9A41-A763-73640C8ADD02}"/>
              </a:ext>
            </a:extLst>
          </p:cNvPr>
          <p:cNvSpPr/>
          <p:nvPr/>
        </p:nvSpPr>
        <p:spPr>
          <a:xfrm>
            <a:off x="4577659" y="4451230"/>
            <a:ext cx="3036681" cy="586596"/>
          </a:xfrm>
          <a:prstGeom prst="rect">
            <a:avLst/>
          </a:prstGeom>
          <a:solidFill>
            <a:srgbClr val="005D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精度未受影响</a:t>
            </a:r>
            <a:endParaRPr lang="zh-CN" altLang="en-US" sz="2000" b="1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34573934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2885290" y="124172"/>
            <a:ext cx="64684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数据搬运模块容错资源开销分析</a:t>
            </a:r>
            <a:endParaRPr lang="en-US" altLang="zh-CN" sz="3200" b="1" spc="3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8" name="灯片编号占位符 2">
            <a:extLst>
              <a:ext uri="{FF2B5EF4-FFF2-40B4-BE49-F238E27FC236}">
                <a16:creationId xmlns:a16="http://schemas.microsoft.com/office/drawing/2014/main" id="{CF02A773-DBBB-4996-9719-818B9E75AD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64709" y="6492875"/>
            <a:ext cx="2844800" cy="365125"/>
          </a:xfrm>
        </p:spPr>
        <p:txBody>
          <a:bodyPr/>
          <a:lstStyle/>
          <a:p>
            <a:pPr algn="ctr" defTabSz="1219170"/>
            <a:fld id="{0C913308-F349-4B6D-A68A-DD1791B4A57B}" type="slidenum">
              <a:rPr lang="zh-CN" altLang="en-US">
                <a:latin typeface="Arial"/>
                <a:ea typeface="SimSun"/>
              </a:rPr>
              <a:pPr algn="ctr" defTabSz="1219170"/>
              <a:t>28</a:t>
            </a:fld>
            <a:endParaRPr lang="zh-CN" altLang="en-US" dirty="0">
              <a:latin typeface="Arial"/>
              <a:ea typeface="SimSun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FA85EB88-56CF-0560-3EFE-E391A467CCEB}"/>
              </a:ext>
            </a:extLst>
          </p:cNvPr>
          <p:cNvSpPr txBox="1"/>
          <p:nvPr/>
        </p:nvSpPr>
        <p:spPr>
          <a:xfrm>
            <a:off x="1016418" y="1103991"/>
            <a:ext cx="4572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容错保护后数据搬运模块资源开销分析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F6F7206-A3BB-7D83-32BD-0331530B30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0359" y="2083297"/>
            <a:ext cx="9791282" cy="2937988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FE5FF26D-FED9-883E-C6F4-4C1060BC8402}"/>
              </a:ext>
            </a:extLst>
          </p:cNvPr>
          <p:cNvGrpSpPr/>
          <p:nvPr/>
        </p:nvGrpSpPr>
        <p:grpSpPr>
          <a:xfrm>
            <a:off x="694708" y="378460"/>
            <a:ext cx="1342668" cy="122478"/>
            <a:chOff x="1005858" y="355320"/>
            <a:chExt cx="1342668" cy="122478"/>
          </a:xfrm>
        </p:grpSpPr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5E6254D5-D985-64FE-2ECD-1B65F02B913F}"/>
                </a:ext>
              </a:extLst>
            </p:cNvPr>
            <p:cNvCxnSpPr>
              <a:cxnSpLocks/>
            </p:cNvCxnSpPr>
            <p:nvPr/>
          </p:nvCxnSpPr>
          <p:spPr>
            <a:xfrm>
              <a:off x="1005858" y="418671"/>
              <a:ext cx="1254742" cy="0"/>
            </a:xfrm>
            <a:prstGeom prst="line">
              <a:avLst/>
            </a:prstGeom>
            <a:ln w="3175">
              <a:solidFill>
                <a:srgbClr val="005D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138C3D13-E0C7-47E5-A963-59F59CE80B8B}"/>
                </a:ext>
              </a:extLst>
            </p:cNvPr>
            <p:cNvSpPr/>
            <p:nvPr/>
          </p:nvSpPr>
          <p:spPr>
            <a:xfrm>
              <a:off x="2226048" y="355320"/>
              <a:ext cx="122478" cy="122478"/>
            </a:xfrm>
            <a:prstGeom prst="ellipse">
              <a:avLst/>
            </a:prstGeom>
            <a:solidFill>
              <a:srgbClr val="005D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方正正纤黑简体"/>
                <a:cs typeface="+mn-cs"/>
              </a:endParaRPr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025810D7-AADB-1A14-118E-20799356E5A2}"/>
              </a:ext>
            </a:extLst>
          </p:cNvPr>
          <p:cNvGrpSpPr/>
          <p:nvPr/>
        </p:nvGrpSpPr>
        <p:grpSpPr>
          <a:xfrm>
            <a:off x="10204395" y="355320"/>
            <a:ext cx="1350748" cy="122478"/>
            <a:chOff x="9741332" y="355320"/>
            <a:chExt cx="1350748" cy="122478"/>
          </a:xfrm>
        </p:grpSpPr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91CF5536-D0EA-C5C4-26E7-D042687ADD56}"/>
                </a:ext>
              </a:extLst>
            </p:cNvPr>
            <p:cNvCxnSpPr>
              <a:cxnSpLocks/>
            </p:cNvCxnSpPr>
            <p:nvPr/>
          </p:nvCxnSpPr>
          <p:spPr>
            <a:xfrm>
              <a:off x="9837338" y="413589"/>
              <a:ext cx="1254742" cy="0"/>
            </a:xfrm>
            <a:prstGeom prst="line">
              <a:avLst/>
            </a:prstGeom>
            <a:ln w="3175">
              <a:solidFill>
                <a:srgbClr val="005D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BC846245-B5C6-C380-1B4E-9921B9286B23}"/>
                </a:ext>
              </a:extLst>
            </p:cNvPr>
            <p:cNvSpPr/>
            <p:nvPr/>
          </p:nvSpPr>
          <p:spPr>
            <a:xfrm>
              <a:off x="9741332" y="355320"/>
              <a:ext cx="122478" cy="122478"/>
            </a:xfrm>
            <a:prstGeom prst="ellipse">
              <a:avLst/>
            </a:prstGeom>
            <a:solidFill>
              <a:srgbClr val="005D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方正正纤黑简体"/>
                <a:cs typeface="+mn-cs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46303599"/>
      </p:ext>
    </p:extLst>
  </p:cSld>
  <p:clrMapOvr>
    <a:masterClrMapping/>
  </p:clrMapOvr>
  <p:transition spd="med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3284561" y="2496440"/>
            <a:ext cx="1510045" cy="1510045"/>
          </a:xfrm>
          <a:prstGeom prst="ellipse">
            <a:avLst/>
          </a:prstGeom>
          <a:noFill/>
          <a:ln w="3175">
            <a:solidFill>
              <a:srgbClr val="005D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5525584" y="2766649"/>
            <a:ext cx="310854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5400" b="1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工作总结</a:t>
            </a:r>
          </a:p>
        </p:txBody>
      </p:sp>
      <p:grpSp>
        <p:nvGrpSpPr>
          <p:cNvPr id="5" name="组合 221"/>
          <p:cNvGrpSpPr/>
          <p:nvPr/>
        </p:nvGrpSpPr>
        <p:grpSpPr bwMode="auto">
          <a:xfrm>
            <a:off x="3565245" y="2924647"/>
            <a:ext cx="995683" cy="653629"/>
            <a:chOff x="165605" y="4160117"/>
            <a:chExt cx="962026" cy="631825"/>
          </a:xfrm>
          <a:solidFill>
            <a:srgbClr val="005D9D"/>
          </a:solidFill>
        </p:grpSpPr>
        <p:sp>
          <p:nvSpPr>
            <p:cNvPr id="6" name="Freeform 113"/>
            <p:cNvSpPr/>
            <p:nvPr/>
          </p:nvSpPr>
          <p:spPr bwMode="auto">
            <a:xfrm>
              <a:off x="171329" y="4674430"/>
              <a:ext cx="956844" cy="117404"/>
            </a:xfrm>
            <a:custGeom>
              <a:avLst/>
              <a:gdLst>
                <a:gd name="T0" fmla="*/ 145 w 255"/>
                <a:gd name="T1" fmla="*/ 26 h 31"/>
                <a:gd name="T2" fmla="*/ 145 w 255"/>
                <a:gd name="T3" fmla="*/ 22 h 31"/>
                <a:gd name="T4" fmla="*/ 253 w 255"/>
                <a:gd name="T5" fmla="*/ 22 h 31"/>
                <a:gd name="T6" fmla="*/ 251 w 255"/>
                <a:gd name="T7" fmla="*/ 17 h 31"/>
                <a:gd name="T8" fmla="*/ 157 w 255"/>
                <a:gd name="T9" fmla="*/ 17 h 31"/>
                <a:gd name="T10" fmla="*/ 157 w 255"/>
                <a:gd name="T11" fmla="*/ 12 h 31"/>
                <a:gd name="T12" fmla="*/ 248 w 255"/>
                <a:gd name="T13" fmla="*/ 12 h 31"/>
                <a:gd name="T14" fmla="*/ 193 w 255"/>
                <a:gd name="T15" fmla="*/ 2 h 31"/>
                <a:gd name="T16" fmla="*/ 136 w 255"/>
                <a:gd name="T17" fmla="*/ 13 h 31"/>
                <a:gd name="T18" fmla="*/ 136 w 255"/>
                <a:gd name="T19" fmla="*/ 17 h 31"/>
                <a:gd name="T20" fmla="*/ 127 w 255"/>
                <a:gd name="T21" fmla="*/ 17 h 31"/>
                <a:gd name="T22" fmla="*/ 119 w 255"/>
                <a:gd name="T23" fmla="*/ 17 h 31"/>
                <a:gd name="T24" fmla="*/ 119 w 255"/>
                <a:gd name="T25" fmla="*/ 14 h 31"/>
                <a:gd name="T26" fmla="*/ 61 w 255"/>
                <a:gd name="T27" fmla="*/ 0 h 31"/>
                <a:gd name="T28" fmla="*/ 6 w 255"/>
                <a:gd name="T29" fmla="*/ 10 h 31"/>
                <a:gd name="T30" fmla="*/ 97 w 255"/>
                <a:gd name="T31" fmla="*/ 10 h 31"/>
                <a:gd name="T32" fmla="*/ 97 w 255"/>
                <a:gd name="T33" fmla="*/ 14 h 31"/>
                <a:gd name="T34" fmla="*/ 2 w 255"/>
                <a:gd name="T35" fmla="*/ 14 h 31"/>
                <a:gd name="T36" fmla="*/ 2 w 255"/>
                <a:gd name="T37" fmla="*/ 19 h 31"/>
                <a:gd name="T38" fmla="*/ 109 w 255"/>
                <a:gd name="T39" fmla="*/ 19 h 31"/>
                <a:gd name="T40" fmla="*/ 109 w 255"/>
                <a:gd name="T41" fmla="*/ 24 h 31"/>
                <a:gd name="T42" fmla="*/ 1 w 255"/>
                <a:gd name="T43" fmla="*/ 24 h 31"/>
                <a:gd name="T44" fmla="*/ 0 w 255"/>
                <a:gd name="T45" fmla="*/ 31 h 31"/>
                <a:gd name="T46" fmla="*/ 255 w 255"/>
                <a:gd name="T47" fmla="*/ 31 h 31"/>
                <a:gd name="T48" fmla="*/ 254 w 255"/>
                <a:gd name="T49" fmla="*/ 26 h 31"/>
                <a:gd name="T50" fmla="*/ 145 w 255"/>
                <a:gd name="T51" fmla="*/ 26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55" h="31">
                  <a:moveTo>
                    <a:pt x="145" y="26"/>
                  </a:moveTo>
                  <a:cubicBezTo>
                    <a:pt x="145" y="22"/>
                    <a:pt x="145" y="22"/>
                    <a:pt x="145" y="22"/>
                  </a:cubicBezTo>
                  <a:cubicBezTo>
                    <a:pt x="253" y="22"/>
                    <a:pt x="253" y="22"/>
                    <a:pt x="253" y="22"/>
                  </a:cubicBezTo>
                  <a:cubicBezTo>
                    <a:pt x="251" y="17"/>
                    <a:pt x="251" y="17"/>
                    <a:pt x="251" y="17"/>
                  </a:cubicBezTo>
                  <a:cubicBezTo>
                    <a:pt x="157" y="17"/>
                    <a:pt x="157" y="17"/>
                    <a:pt x="157" y="17"/>
                  </a:cubicBezTo>
                  <a:cubicBezTo>
                    <a:pt x="157" y="12"/>
                    <a:pt x="157" y="12"/>
                    <a:pt x="157" y="12"/>
                  </a:cubicBezTo>
                  <a:cubicBezTo>
                    <a:pt x="248" y="12"/>
                    <a:pt x="248" y="12"/>
                    <a:pt x="248" y="12"/>
                  </a:cubicBezTo>
                  <a:cubicBezTo>
                    <a:pt x="242" y="8"/>
                    <a:pt x="223" y="2"/>
                    <a:pt x="193" y="2"/>
                  </a:cubicBezTo>
                  <a:cubicBezTo>
                    <a:pt x="163" y="2"/>
                    <a:pt x="142" y="8"/>
                    <a:pt x="136" y="13"/>
                  </a:cubicBezTo>
                  <a:cubicBezTo>
                    <a:pt x="136" y="17"/>
                    <a:pt x="136" y="17"/>
                    <a:pt x="136" y="17"/>
                  </a:cubicBezTo>
                  <a:cubicBezTo>
                    <a:pt x="127" y="17"/>
                    <a:pt x="127" y="17"/>
                    <a:pt x="127" y="17"/>
                  </a:cubicBezTo>
                  <a:cubicBezTo>
                    <a:pt x="119" y="17"/>
                    <a:pt x="119" y="17"/>
                    <a:pt x="119" y="17"/>
                  </a:cubicBezTo>
                  <a:cubicBezTo>
                    <a:pt x="119" y="14"/>
                    <a:pt x="119" y="14"/>
                    <a:pt x="119" y="14"/>
                  </a:cubicBezTo>
                  <a:cubicBezTo>
                    <a:pt x="119" y="9"/>
                    <a:pt x="99" y="0"/>
                    <a:pt x="61" y="0"/>
                  </a:cubicBezTo>
                  <a:cubicBezTo>
                    <a:pt x="33" y="0"/>
                    <a:pt x="14" y="5"/>
                    <a:pt x="6" y="10"/>
                  </a:cubicBezTo>
                  <a:cubicBezTo>
                    <a:pt x="97" y="10"/>
                    <a:pt x="97" y="10"/>
                    <a:pt x="97" y="10"/>
                  </a:cubicBezTo>
                  <a:cubicBezTo>
                    <a:pt x="97" y="14"/>
                    <a:pt x="97" y="14"/>
                    <a:pt x="97" y="14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109" y="19"/>
                    <a:pt x="109" y="19"/>
                    <a:pt x="109" y="19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255" y="31"/>
                    <a:pt x="255" y="31"/>
                    <a:pt x="255" y="31"/>
                  </a:cubicBezTo>
                  <a:cubicBezTo>
                    <a:pt x="254" y="26"/>
                    <a:pt x="254" y="26"/>
                    <a:pt x="254" y="26"/>
                  </a:cubicBezTo>
                  <a:lnTo>
                    <a:pt x="145" y="2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7" name="Freeform 114"/>
            <p:cNvSpPr>
              <a:spLocks noEditPoints="1"/>
            </p:cNvSpPr>
            <p:nvPr/>
          </p:nvSpPr>
          <p:spPr bwMode="auto">
            <a:xfrm>
              <a:off x="165311" y="4159666"/>
              <a:ext cx="466385" cy="568950"/>
            </a:xfrm>
            <a:custGeom>
              <a:avLst/>
              <a:gdLst>
                <a:gd name="T0" fmla="*/ 62 w 124"/>
                <a:gd name="T1" fmla="*/ 134 h 151"/>
                <a:gd name="T2" fmla="*/ 124 w 124"/>
                <a:gd name="T3" fmla="*/ 151 h 151"/>
                <a:gd name="T4" fmla="*/ 124 w 124"/>
                <a:gd name="T5" fmla="*/ 151 h 151"/>
                <a:gd name="T6" fmla="*/ 124 w 124"/>
                <a:gd name="T7" fmla="*/ 17 h 151"/>
                <a:gd name="T8" fmla="*/ 124 w 124"/>
                <a:gd name="T9" fmla="*/ 17 h 151"/>
                <a:gd name="T10" fmla="*/ 62 w 124"/>
                <a:gd name="T11" fmla="*/ 0 h 151"/>
                <a:gd name="T12" fmla="*/ 1 w 124"/>
                <a:gd name="T13" fmla="*/ 17 h 151"/>
                <a:gd name="T14" fmla="*/ 0 w 124"/>
                <a:gd name="T15" fmla="*/ 17 h 151"/>
                <a:gd name="T16" fmla="*/ 0 w 124"/>
                <a:gd name="T17" fmla="*/ 149 h 151"/>
                <a:gd name="T18" fmla="*/ 62 w 124"/>
                <a:gd name="T19" fmla="*/ 134 h 151"/>
                <a:gd name="T20" fmla="*/ 111 w 124"/>
                <a:gd name="T21" fmla="*/ 75 h 151"/>
                <a:gd name="T22" fmla="*/ 61 w 124"/>
                <a:gd name="T23" fmla="*/ 67 h 151"/>
                <a:gd name="T24" fmla="*/ 12 w 124"/>
                <a:gd name="T25" fmla="*/ 75 h 151"/>
                <a:gd name="T26" fmla="*/ 12 w 124"/>
                <a:gd name="T27" fmla="*/ 69 h 151"/>
                <a:gd name="T28" fmla="*/ 61 w 124"/>
                <a:gd name="T29" fmla="*/ 61 h 151"/>
                <a:gd name="T30" fmla="*/ 111 w 124"/>
                <a:gd name="T31" fmla="*/ 69 h 151"/>
                <a:gd name="T32" fmla="*/ 111 w 124"/>
                <a:gd name="T33" fmla="*/ 75 h 151"/>
                <a:gd name="T34" fmla="*/ 12 w 124"/>
                <a:gd name="T35" fmla="*/ 31 h 151"/>
                <a:gd name="T36" fmla="*/ 61 w 124"/>
                <a:gd name="T37" fmla="*/ 23 h 151"/>
                <a:gd name="T38" fmla="*/ 111 w 124"/>
                <a:gd name="T39" fmla="*/ 31 h 151"/>
                <a:gd name="T40" fmla="*/ 111 w 124"/>
                <a:gd name="T41" fmla="*/ 37 h 151"/>
                <a:gd name="T42" fmla="*/ 61 w 124"/>
                <a:gd name="T43" fmla="*/ 29 h 151"/>
                <a:gd name="T44" fmla="*/ 12 w 124"/>
                <a:gd name="T45" fmla="*/ 37 h 151"/>
                <a:gd name="T46" fmla="*/ 12 w 124"/>
                <a:gd name="T47" fmla="*/ 31 h 151"/>
                <a:gd name="T48" fmla="*/ 12 w 124"/>
                <a:gd name="T49" fmla="*/ 50 h 151"/>
                <a:gd name="T50" fmla="*/ 61 w 124"/>
                <a:gd name="T51" fmla="*/ 43 h 151"/>
                <a:gd name="T52" fmla="*/ 111 w 124"/>
                <a:gd name="T53" fmla="*/ 50 h 151"/>
                <a:gd name="T54" fmla="*/ 111 w 124"/>
                <a:gd name="T55" fmla="*/ 56 h 151"/>
                <a:gd name="T56" fmla="*/ 61 w 124"/>
                <a:gd name="T57" fmla="*/ 49 h 151"/>
                <a:gd name="T58" fmla="*/ 12 w 124"/>
                <a:gd name="T59" fmla="*/ 56 h 151"/>
                <a:gd name="T60" fmla="*/ 12 w 124"/>
                <a:gd name="T61" fmla="*/ 50 h 151"/>
                <a:gd name="T62" fmla="*/ 12 w 124"/>
                <a:gd name="T63" fmla="*/ 88 h 151"/>
                <a:gd name="T64" fmla="*/ 61 w 124"/>
                <a:gd name="T65" fmla="*/ 80 h 151"/>
                <a:gd name="T66" fmla="*/ 111 w 124"/>
                <a:gd name="T67" fmla="*/ 88 h 151"/>
                <a:gd name="T68" fmla="*/ 111 w 124"/>
                <a:gd name="T69" fmla="*/ 94 h 151"/>
                <a:gd name="T70" fmla="*/ 61 w 124"/>
                <a:gd name="T71" fmla="*/ 87 h 151"/>
                <a:gd name="T72" fmla="*/ 12 w 124"/>
                <a:gd name="T73" fmla="*/ 94 h 151"/>
                <a:gd name="T74" fmla="*/ 12 w 124"/>
                <a:gd name="T75" fmla="*/ 88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24" h="151">
                  <a:moveTo>
                    <a:pt x="62" y="134"/>
                  </a:moveTo>
                  <a:cubicBezTo>
                    <a:pt x="96" y="134"/>
                    <a:pt x="124" y="141"/>
                    <a:pt x="124" y="151"/>
                  </a:cubicBezTo>
                  <a:cubicBezTo>
                    <a:pt x="124" y="151"/>
                    <a:pt x="124" y="151"/>
                    <a:pt x="124" y="151"/>
                  </a:cubicBezTo>
                  <a:cubicBezTo>
                    <a:pt x="124" y="17"/>
                    <a:pt x="124" y="17"/>
                    <a:pt x="124" y="17"/>
                  </a:cubicBezTo>
                  <a:cubicBezTo>
                    <a:pt x="124" y="17"/>
                    <a:pt x="124" y="17"/>
                    <a:pt x="124" y="17"/>
                  </a:cubicBezTo>
                  <a:cubicBezTo>
                    <a:pt x="122" y="8"/>
                    <a:pt x="95" y="0"/>
                    <a:pt x="62" y="0"/>
                  </a:cubicBezTo>
                  <a:cubicBezTo>
                    <a:pt x="29" y="0"/>
                    <a:pt x="2" y="8"/>
                    <a:pt x="1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4" y="140"/>
                    <a:pt x="30" y="134"/>
                    <a:pt x="62" y="134"/>
                  </a:cubicBezTo>
                  <a:close/>
                  <a:moveTo>
                    <a:pt x="111" y="75"/>
                  </a:moveTo>
                  <a:cubicBezTo>
                    <a:pt x="103" y="71"/>
                    <a:pt x="86" y="67"/>
                    <a:pt x="61" y="67"/>
                  </a:cubicBezTo>
                  <a:cubicBezTo>
                    <a:pt x="37" y="67"/>
                    <a:pt x="20" y="71"/>
                    <a:pt x="12" y="75"/>
                  </a:cubicBezTo>
                  <a:cubicBezTo>
                    <a:pt x="12" y="69"/>
                    <a:pt x="12" y="69"/>
                    <a:pt x="12" y="69"/>
                  </a:cubicBezTo>
                  <a:cubicBezTo>
                    <a:pt x="17" y="66"/>
                    <a:pt x="35" y="61"/>
                    <a:pt x="61" y="61"/>
                  </a:cubicBezTo>
                  <a:cubicBezTo>
                    <a:pt x="88" y="61"/>
                    <a:pt x="105" y="66"/>
                    <a:pt x="111" y="69"/>
                  </a:cubicBezTo>
                  <a:lnTo>
                    <a:pt x="111" y="75"/>
                  </a:lnTo>
                  <a:close/>
                  <a:moveTo>
                    <a:pt x="12" y="31"/>
                  </a:moveTo>
                  <a:cubicBezTo>
                    <a:pt x="17" y="28"/>
                    <a:pt x="35" y="23"/>
                    <a:pt x="61" y="23"/>
                  </a:cubicBezTo>
                  <a:cubicBezTo>
                    <a:pt x="88" y="23"/>
                    <a:pt x="105" y="28"/>
                    <a:pt x="111" y="31"/>
                  </a:cubicBezTo>
                  <a:cubicBezTo>
                    <a:pt x="111" y="37"/>
                    <a:pt x="111" y="37"/>
                    <a:pt x="111" y="37"/>
                  </a:cubicBezTo>
                  <a:cubicBezTo>
                    <a:pt x="103" y="33"/>
                    <a:pt x="86" y="29"/>
                    <a:pt x="61" y="29"/>
                  </a:cubicBezTo>
                  <a:cubicBezTo>
                    <a:pt x="37" y="29"/>
                    <a:pt x="20" y="33"/>
                    <a:pt x="12" y="37"/>
                  </a:cubicBezTo>
                  <a:lnTo>
                    <a:pt x="12" y="31"/>
                  </a:lnTo>
                  <a:close/>
                  <a:moveTo>
                    <a:pt x="12" y="50"/>
                  </a:moveTo>
                  <a:cubicBezTo>
                    <a:pt x="17" y="48"/>
                    <a:pt x="34" y="43"/>
                    <a:pt x="61" y="43"/>
                  </a:cubicBezTo>
                  <a:cubicBezTo>
                    <a:pt x="88" y="43"/>
                    <a:pt x="105" y="48"/>
                    <a:pt x="111" y="50"/>
                  </a:cubicBezTo>
                  <a:cubicBezTo>
                    <a:pt x="111" y="56"/>
                    <a:pt x="111" y="56"/>
                    <a:pt x="111" y="56"/>
                  </a:cubicBezTo>
                  <a:cubicBezTo>
                    <a:pt x="103" y="53"/>
                    <a:pt x="86" y="49"/>
                    <a:pt x="61" y="49"/>
                  </a:cubicBezTo>
                  <a:cubicBezTo>
                    <a:pt x="37" y="49"/>
                    <a:pt x="20" y="53"/>
                    <a:pt x="12" y="56"/>
                  </a:cubicBezTo>
                  <a:lnTo>
                    <a:pt x="12" y="50"/>
                  </a:lnTo>
                  <a:close/>
                  <a:moveTo>
                    <a:pt x="12" y="88"/>
                  </a:moveTo>
                  <a:cubicBezTo>
                    <a:pt x="17" y="85"/>
                    <a:pt x="34" y="80"/>
                    <a:pt x="61" y="80"/>
                  </a:cubicBezTo>
                  <a:cubicBezTo>
                    <a:pt x="88" y="80"/>
                    <a:pt x="105" y="85"/>
                    <a:pt x="111" y="88"/>
                  </a:cubicBezTo>
                  <a:cubicBezTo>
                    <a:pt x="111" y="94"/>
                    <a:pt x="111" y="94"/>
                    <a:pt x="111" y="94"/>
                  </a:cubicBezTo>
                  <a:cubicBezTo>
                    <a:pt x="103" y="91"/>
                    <a:pt x="86" y="87"/>
                    <a:pt x="61" y="87"/>
                  </a:cubicBezTo>
                  <a:cubicBezTo>
                    <a:pt x="37" y="87"/>
                    <a:pt x="20" y="91"/>
                    <a:pt x="12" y="94"/>
                  </a:cubicBezTo>
                  <a:lnTo>
                    <a:pt x="12" y="8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8" name="Freeform 115"/>
            <p:cNvSpPr/>
            <p:nvPr/>
          </p:nvSpPr>
          <p:spPr bwMode="auto">
            <a:xfrm>
              <a:off x="926573" y="4237934"/>
              <a:ext cx="132394" cy="135464"/>
            </a:xfrm>
            <a:custGeom>
              <a:avLst/>
              <a:gdLst>
                <a:gd name="T0" fmla="*/ 35 w 35"/>
                <a:gd name="T1" fmla="*/ 36 h 36"/>
                <a:gd name="T2" fmla="*/ 35 w 35"/>
                <a:gd name="T3" fmla="*/ 6 h 36"/>
                <a:gd name="T4" fmla="*/ 0 w 35"/>
                <a:gd name="T5" fmla="*/ 0 h 36"/>
                <a:gd name="T6" fmla="*/ 0 w 35"/>
                <a:gd name="T7" fmla="*/ 31 h 36"/>
                <a:gd name="T8" fmla="*/ 35 w 35"/>
                <a:gd name="T9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36">
                  <a:moveTo>
                    <a:pt x="35" y="36"/>
                  </a:moveTo>
                  <a:cubicBezTo>
                    <a:pt x="35" y="6"/>
                    <a:pt x="35" y="6"/>
                    <a:pt x="35" y="6"/>
                  </a:cubicBezTo>
                  <a:cubicBezTo>
                    <a:pt x="29" y="4"/>
                    <a:pt x="17" y="1"/>
                    <a:pt x="0" y="0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15" y="32"/>
                    <a:pt x="26" y="34"/>
                    <a:pt x="35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9" name="Freeform 116"/>
            <p:cNvSpPr>
              <a:spLocks noEditPoints="1"/>
            </p:cNvSpPr>
            <p:nvPr/>
          </p:nvSpPr>
          <p:spPr bwMode="auto">
            <a:xfrm>
              <a:off x="661786" y="4168696"/>
              <a:ext cx="466387" cy="568952"/>
            </a:xfrm>
            <a:custGeom>
              <a:avLst/>
              <a:gdLst>
                <a:gd name="T0" fmla="*/ 124 w 124"/>
                <a:gd name="T1" fmla="*/ 17 h 151"/>
                <a:gd name="T2" fmla="*/ 62 w 124"/>
                <a:gd name="T3" fmla="*/ 0 h 151"/>
                <a:gd name="T4" fmla="*/ 1 w 124"/>
                <a:gd name="T5" fmla="*/ 17 h 151"/>
                <a:gd name="T6" fmla="*/ 0 w 124"/>
                <a:gd name="T7" fmla="*/ 17 h 151"/>
                <a:gd name="T8" fmla="*/ 0 w 124"/>
                <a:gd name="T9" fmla="*/ 148 h 151"/>
                <a:gd name="T10" fmla="*/ 62 w 124"/>
                <a:gd name="T11" fmla="*/ 133 h 151"/>
                <a:gd name="T12" fmla="*/ 124 w 124"/>
                <a:gd name="T13" fmla="*/ 151 h 151"/>
                <a:gd name="T14" fmla="*/ 124 w 124"/>
                <a:gd name="T15" fmla="*/ 151 h 151"/>
                <a:gd name="T16" fmla="*/ 124 w 124"/>
                <a:gd name="T17" fmla="*/ 17 h 151"/>
                <a:gd name="T18" fmla="*/ 112 w 124"/>
                <a:gd name="T19" fmla="*/ 76 h 151"/>
                <a:gd name="T20" fmla="*/ 112 w 124"/>
                <a:gd name="T21" fmla="*/ 82 h 151"/>
                <a:gd name="T22" fmla="*/ 62 w 124"/>
                <a:gd name="T23" fmla="*/ 74 h 151"/>
                <a:gd name="T24" fmla="*/ 13 w 124"/>
                <a:gd name="T25" fmla="*/ 82 h 151"/>
                <a:gd name="T26" fmla="*/ 13 w 124"/>
                <a:gd name="T27" fmla="*/ 76 h 151"/>
                <a:gd name="T28" fmla="*/ 62 w 124"/>
                <a:gd name="T29" fmla="*/ 68 h 151"/>
                <a:gd name="T30" fmla="*/ 112 w 124"/>
                <a:gd name="T31" fmla="*/ 76 h 151"/>
                <a:gd name="T32" fmla="*/ 13 w 124"/>
                <a:gd name="T33" fmla="*/ 30 h 151"/>
                <a:gd name="T34" fmla="*/ 55 w 124"/>
                <a:gd name="T35" fmla="*/ 22 h 151"/>
                <a:gd name="T36" fmla="*/ 55 w 124"/>
                <a:gd name="T37" fmla="*/ 28 h 151"/>
                <a:gd name="T38" fmla="*/ 13 w 124"/>
                <a:gd name="T39" fmla="*/ 36 h 151"/>
                <a:gd name="T40" fmla="*/ 13 w 124"/>
                <a:gd name="T41" fmla="*/ 30 h 151"/>
                <a:gd name="T42" fmla="*/ 13 w 124"/>
                <a:gd name="T43" fmla="*/ 49 h 151"/>
                <a:gd name="T44" fmla="*/ 55 w 124"/>
                <a:gd name="T45" fmla="*/ 42 h 151"/>
                <a:gd name="T46" fmla="*/ 55 w 124"/>
                <a:gd name="T47" fmla="*/ 48 h 151"/>
                <a:gd name="T48" fmla="*/ 13 w 124"/>
                <a:gd name="T49" fmla="*/ 55 h 151"/>
                <a:gd name="T50" fmla="*/ 13 w 124"/>
                <a:gd name="T51" fmla="*/ 49 h 151"/>
                <a:gd name="T52" fmla="*/ 112 w 124"/>
                <a:gd name="T53" fmla="*/ 119 h 151"/>
                <a:gd name="T54" fmla="*/ 62 w 124"/>
                <a:gd name="T55" fmla="*/ 112 h 151"/>
                <a:gd name="T56" fmla="*/ 13 w 124"/>
                <a:gd name="T57" fmla="*/ 119 h 151"/>
                <a:gd name="T58" fmla="*/ 13 w 124"/>
                <a:gd name="T59" fmla="*/ 114 h 151"/>
                <a:gd name="T60" fmla="*/ 62 w 124"/>
                <a:gd name="T61" fmla="*/ 106 h 151"/>
                <a:gd name="T62" fmla="*/ 112 w 124"/>
                <a:gd name="T63" fmla="*/ 114 h 151"/>
                <a:gd name="T64" fmla="*/ 112 w 124"/>
                <a:gd name="T65" fmla="*/ 119 h 151"/>
                <a:gd name="T66" fmla="*/ 112 w 124"/>
                <a:gd name="T67" fmla="*/ 100 h 151"/>
                <a:gd name="T68" fmla="*/ 62 w 124"/>
                <a:gd name="T69" fmla="*/ 92 h 151"/>
                <a:gd name="T70" fmla="*/ 13 w 124"/>
                <a:gd name="T71" fmla="*/ 100 h 151"/>
                <a:gd name="T72" fmla="*/ 13 w 124"/>
                <a:gd name="T73" fmla="*/ 94 h 151"/>
                <a:gd name="T74" fmla="*/ 62 w 124"/>
                <a:gd name="T75" fmla="*/ 86 h 151"/>
                <a:gd name="T76" fmla="*/ 112 w 124"/>
                <a:gd name="T77" fmla="*/ 94 h 151"/>
                <a:gd name="T78" fmla="*/ 112 w 124"/>
                <a:gd name="T79" fmla="*/ 100 h 151"/>
                <a:gd name="T80" fmla="*/ 112 w 124"/>
                <a:gd name="T81" fmla="*/ 65 h 151"/>
                <a:gd name="T82" fmla="*/ 65 w 124"/>
                <a:gd name="T83" fmla="*/ 57 h 151"/>
                <a:gd name="T84" fmla="*/ 65 w 124"/>
                <a:gd name="T85" fmla="*/ 12 h 151"/>
                <a:gd name="T86" fmla="*/ 112 w 124"/>
                <a:gd name="T87" fmla="*/ 21 h 151"/>
                <a:gd name="T88" fmla="*/ 112 w 124"/>
                <a:gd name="T89" fmla="*/ 65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24" h="151">
                  <a:moveTo>
                    <a:pt x="124" y="17"/>
                  </a:moveTo>
                  <a:cubicBezTo>
                    <a:pt x="123" y="7"/>
                    <a:pt x="96" y="0"/>
                    <a:pt x="62" y="0"/>
                  </a:cubicBezTo>
                  <a:cubicBezTo>
                    <a:pt x="29" y="0"/>
                    <a:pt x="2" y="7"/>
                    <a:pt x="1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4" y="140"/>
                    <a:pt x="30" y="133"/>
                    <a:pt x="62" y="133"/>
                  </a:cubicBezTo>
                  <a:cubicBezTo>
                    <a:pt x="96" y="133"/>
                    <a:pt x="124" y="141"/>
                    <a:pt x="124" y="151"/>
                  </a:cubicBezTo>
                  <a:cubicBezTo>
                    <a:pt x="124" y="151"/>
                    <a:pt x="124" y="151"/>
                    <a:pt x="124" y="151"/>
                  </a:cubicBezTo>
                  <a:cubicBezTo>
                    <a:pt x="124" y="17"/>
                    <a:pt x="124" y="17"/>
                    <a:pt x="124" y="17"/>
                  </a:cubicBezTo>
                  <a:close/>
                  <a:moveTo>
                    <a:pt x="112" y="76"/>
                  </a:moveTo>
                  <a:cubicBezTo>
                    <a:pt x="112" y="82"/>
                    <a:pt x="112" y="82"/>
                    <a:pt x="112" y="82"/>
                  </a:cubicBezTo>
                  <a:cubicBezTo>
                    <a:pt x="104" y="78"/>
                    <a:pt x="87" y="74"/>
                    <a:pt x="62" y="74"/>
                  </a:cubicBezTo>
                  <a:cubicBezTo>
                    <a:pt x="38" y="74"/>
                    <a:pt x="21" y="78"/>
                    <a:pt x="13" y="82"/>
                  </a:cubicBezTo>
                  <a:cubicBezTo>
                    <a:pt x="13" y="76"/>
                    <a:pt x="13" y="76"/>
                    <a:pt x="13" y="76"/>
                  </a:cubicBezTo>
                  <a:cubicBezTo>
                    <a:pt x="18" y="73"/>
                    <a:pt x="35" y="68"/>
                    <a:pt x="62" y="68"/>
                  </a:cubicBezTo>
                  <a:cubicBezTo>
                    <a:pt x="89" y="68"/>
                    <a:pt x="106" y="73"/>
                    <a:pt x="112" y="76"/>
                  </a:cubicBezTo>
                  <a:close/>
                  <a:moveTo>
                    <a:pt x="13" y="30"/>
                  </a:moveTo>
                  <a:cubicBezTo>
                    <a:pt x="18" y="27"/>
                    <a:pt x="32" y="23"/>
                    <a:pt x="55" y="22"/>
                  </a:cubicBezTo>
                  <a:cubicBezTo>
                    <a:pt x="55" y="28"/>
                    <a:pt x="55" y="28"/>
                    <a:pt x="55" y="28"/>
                  </a:cubicBezTo>
                  <a:cubicBezTo>
                    <a:pt x="34" y="29"/>
                    <a:pt x="20" y="33"/>
                    <a:pt x="13" y="36"/>
                  </a:cubicBezTo>
                  <a:lnTo>
                    <a:pt x="13" y="30"/>
                  </a:lnTo>
                  <a:close/>
                  <a:moveTo>
                    <a:pt x="13" y="49"/>
                  </a:moveTo>
                  <a:cubicBezTo>
                    <a:pt x="18" y="47"/>
                    <a:pt x="32" y="42"/>
                    <a:pt x="55" y="42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34" y="49"/>
                    <a:pt x="20" y="52"/>
                    <a:pt x="13" y="55"/>
                  </a:cubicBezTo>
                  <a:lnTo>
                    <a:pt x="13" y="49"/>
                  </a:lnTo>
                  <a:close/>
                  <a:moveTo>
                    <a:pt x="112" y="119"/>
                  </a:moveTo>
                  <a:cubicBezTo>
                    <a:pt x="104" y="116"/>
                    <a:pt x="87" y="112"/>
                    <a:pt x="62" y="112"/>
                  </a:cubicBezTo>
                  <a:cubicBezTo>
                    <a:pt x="38" y="112"/>
                    <a:pt x="21" y="116"/>
                    <a:pt x="13" y="119"/>
                  </a:cubicBezTo>
                  <a:cubicBezTo>
                    <a:pt x="13" y="114"/>
                    <a:pt x="13" y="114"/>
                    <a:pt x="13" y="114"/>
                  </a:cubicBezTo>
                  <a:cubicBezTo>
                    <a:pt x="18" y="111"/>
                    <a:pt x="35" y="106"/>
                    <a:pt x="62" y="106"/>
                  </a:cubicBezTo>
                  <a:cubicBezTo>
                    <a:pt x="89" y="106"/>
                    <a:pt x="106" y="111"/>
                    <a:pt x="112" y="114"/>
                  </a:cubicBezTo>
                  <a:lnTo>
                    <a:pt x="112" y="119"/>
                  </a:lnTo>
                  <a:close/>
                  <a:moveTo>
                    <a:pt x="112" y="100"/>
                  </a:moveTo>
                  <a:cubicBezTo>
                    <a:pt x="104" y="97"/>
                    <a:pt x="87" y="92"/>
                    <a:pt x="62" y="92"/>
                  </a:cubicBezTo>
                  <a:cubicBezTo>
                    <a:pt x="38" y="92"/>
                    <a:pt x="21" y="97"/>
                    <a:pt x="13" y="100"/>
                  </a:cubicBezTo>
                  <a:cubicBezTo>
                    <a:pt x="13" y="94"/>
                    <a:pt x="13" y="94"/>
                    <a:pt x="13" y="94"/>
                  </a:cubicBezTo>
                  <a:cubicBezTo>
                    <a:pt x="18" y="91"/>
                    <a:pt x="36" y="86"/>
                    <a:pt x="62" y="86"/>
                  </a:cubicBezTo>
                  <a:cubicBezTo>
                    <a:pt x="89" y="86"/>
                    <a:pt x="106" y="91"/>
                    <a:pt x="112" y="94"/>
                  </a:cubicBezTo>
                  <a:lnTo>
                    <a:pt x="112" y="100"/>
                  </a:lnTo>
                  <a:close/>
                  <a:moveTo>
                    <a:pt x="112" y="65"/>
                  </a:moveTo>
                  <a:cubicBezTo>
                    <a:pt x="106" y="62"/>
                    <a:pt x="90" y="57"/>
                    <a:pt x="65" y="57"/>
                  </a:cubicBezTo>
                  <a:cubicBezTo>
                    <a:pt x="65" y="12"/>
                    <a:pt x="65" y="12"/>
                    <a:pt x="65" y="12"/>
                  </a:cubicBezTo>
                  <a:cubicBezTo>
                    <a:pt x="90" y="13"/>
                    <a:pt x="107" y="18"/>
                    <a:pt x="112" y="21"/>
                  </a:cubicBezTo>
                  <a:lnTo>
                    <a:pt x="112" y="6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</a:endParaRPr>
            </a:p>
          </p:txBody>
        </p:sp>
      </p:grpSp>
      <p:sp>
        <p:nvSpPr>
          <p:cNvPr id="10" name="灯片编号占位符 2">
            <a:extLst>
              <a:ext uri="{FF2B5EF4-FFF2-40B4-BE49-F238E27FC236}">
                <a16:creationId xmlns:a16="http://schemas.microsoft.com/office/drawing/2014/main" id="{EAEF6A47-DB9C-46F7-94BE-98569C484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64709" y="6492875"/>
            <a:ext cx="2844800" cy="365125"/>
          </a:xfrm>
        </p:spPr>
        <p:txBody>
          <a:bodyPr/>
          <a:lstStyle/>
          <a:p>
            <a:pPr algn="ctr" defTabSz="1219170"/>
            <a:fld id="{0C913308-F349-4B6D-A68A-DD1791B4A57B}" type="slidenum">
              <a:rPr lang="zh-CN" altLang="en-US">
                <a:latin typeface="Arial"/>
                <a:ea typeface="SimSun"/>
              </a:rPr>
              <a:pPr algn="ctr" defTabSz="1219170"/>
              <a:t>29</a:t>
            </a:fld>
            <a:endParaRPr lang="zh-CN" altLang="en-US" dirty="0">
              <a:latin typeface="Arial"/>
              <a:ea typeface="SimSun"/>
            </a:endParaRPr>
          </a:p>
        </p:txBody>
      </p:sp>
    </p:spTree>
    <p:extLst>
      <p:ext uri="{BB962C8B-B14F-4D97-AF65-F5344CB8AC3E}">
        <p14:creationId xmlns:p14="http://schemas.microsoft.com/office/powerpoint/2010/main" val="3775045242"/>
      </p:ext>
    </p:extLst>
  </p:cSld>
  <p:clrMapOvr>
    <a:masterClrMapping/>
  </p:clrMapOvr>
  <p:transition spd="med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3284561" y="2496440"/>
            <a:ext cx="1510045" cy="1510045"/>
          </a:xfrm>
          <a:prstGeom prst="ellipse">
            <a:avLst/>
          </a:prstGeom>
          <a:noFill/>
          <a:ln w="3175">
            <a:solidFill>
              <a:srgbClr val="005D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5160096" y="2766649"/>
            <a:ext cx="383951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5400" b="1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背景与原理</a:t>
            </a:r>
          </a:p>
        </p:txBody>
      </p:sp>
      <p:grpSp>
        <p:nvGrpSpPr>
          <p:cNvPr id="5" name="组合 221"/>
          <p:cNvGrpSpPr/>
          <p:nvPr/>
        </p:nvGrpSpPr>
        <p:grpSpPr bwMode="auto">
          <a:xfrm>
            <a:off x="3565245" y="2924647"/>
            <a:ext cx="995683" cy="653629"/>
            <a:chOff x="165605" y="4160117"/>
            <a:chExt cx="962026" cy="631825"/>
          </a:xfrm>
          <a:solidFill>
            <a:srgbClr val="005D9D"/>
          </a:solidFill>
        </p:grpSpPr>
        <p:sp>
          <p:nvSpPr>
            <p:cNvPr id="6" name="Freeform 113"/>
            <p:cNvSpPr/>
            <p:nvPr/>
          </p:nvSpPr>
          <p:spPr bwMode="auto">
            <a:xfrm>
              <a:off x="171329" y="4674430"/>
              <a:ext cx="956844" cy="117404"/>
            </a:xfrm>
            <a:custGeom>
              <a:avLst/>
              <a:gdLst>
                <a:gd name="T0" fmla="*/ 145 w 255"/>
                <a:gd name="T1" fmla="*/ 26 h 31"/>
                <a:gd name="T2" fmla="*/ 145 w 255"/>
                <a:gd name="T3" fmla="*/ 22 h 31"/>
                <a:gd name="T4" fmla="*/ 253 w 255"/>
                <a:gd name="T5" fmla="*/ 22 h 31"/>
                <a:gd name="T6" fmla="*/ 251 w 255"/>
                <a:gd name="T7" fmla="*/ 17 h 31"/>
                <a:gd name="T8" fmla="*/ 157 w 255"/>
                <a:gd name="T9" fmla="*/ 17 h 31"/>
                <a:gd name="T10" fmla="*/ 157 w 255"/>
                <a:gd name="T11" fmla="*/ 12 h 31"/>
                <a:gd name="T12" fmla="*/ 248 w 255"/>
                <a:gd name="T13" fmla="*/ 12 h 31"/>
                <a:gd name="T14" fmla="*/ 193 w 255"/>
                <a:gd name="T15" fmla="*/ 2 h 31"/>
                <a:gd name="T16" fmla="*/ 136 w 255"/>
                <a:gd name="T17" fmla="*/ 13 h 31"/>
                <a:gd name="T18" fmla="*/ 136 w 255"/>
                <a:gd name="T19" fmla="*/ 17 h 31"/>
                <a:gd name="T20" fmla="*/ 127 w 255"/>
                <a:gd name="T21" fmla="*/ 17 h 31"/>
                <a:gd name="T22" fmla="*/ 119 w 255"/>
                <a:gd name="T23" fmla="*/ 17 h 31"/>
                <a:gd name="T24" fmla="*/ 119 w 255"/>
                <a:gd name="T25" fmla="*/ 14 h 31"/>
                <a:gd name="T26" fmla="*/ 61 w 255"/>
                <a:gd name="T27" fmla="*/ 0 h 31"/>
                <a:gd name="T28" fmla="*/ 6 w 255"/>
                <a:gd name="T29" fmla="*/ 10 h 31"/>
                <a:gd name="T30" fmla="*/ 97 w 255"/>
                <a:gd name="T31" fmla="*/ 10 h 31"/>
                <a:gd name="T32" fmla="*/ 97 w 255"/>
                <a:gd name="T33" fmla="*/ 14 h 31"/>
                <a:gd name="T34" fmla="*/ 2 w 255"/>
                <a:gd name="T35" fmla="*/ 14 h 31"/>
                <a:gd name="T36" fmla="*/ 2 w 255"/>
                <a:gd name="T37" fmla="*/ 19 h 31"/>
                <a:gd name="T38" fmla="*/ 109 w 255"/>
                <a:gd name="T39" fmla="*/ 19 h 31"/>
                <a:gd name="T40" fmla="*/ 109 w 255"/>
                <a:gd name="T41" fmla="*/ 24 h 31"/>
                <a:gd name="T42" fmla="*/ 1 w 255"/>
                <a:gd name="T43" fmla="*/ 24 h 31"/>
                <a:gd name="T44" fmla="*/ 0 w 255"/>
                <a:gd name="T45" fmla="*/ 31 h 31"/>
                <a:gd name="T46" fmla="*/ 255 w 255"/>
                <a:gd name="T47" fmla="*/ 31 h 31"/>
                <a:gd name="T48" fmla="*/ 254 w 255"/>
                <a:gd name="T49" fmla="*/ 26 h 31"/>
                <a:gd name="T50" fmla="*/ 145 w 255"/>
                <a:gd name="T51" fmla="*/ 26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55" h="31">
                  <a:moveTo>
                    <a:pt x="145" y="26"/>
                  </a:moveTo>
                  <a:cubicBezTo>
                    <a:pt x="145" y="22"/>
                    <a:pt x="145" y="22"/>
                    <a:pt x="145" y="22"/>
                  </a:cubicBezTo>
                  <a:cubicBezTo>
                    <a:pt x="253" y="22"/>
                    <a:pt x="253" y="22"/>
                    <a:pt x="253" y="22"/>
                  </a:cubicBezTo>
                  <a:cubicBezTo>
                    <a:pt x="251" y="17"/>
                    <a:pt x="251" y="17"/>
                    <a:pt x="251" y="17"/>
                  </a:cubicBezTo>
                  <a:cubicBezTo>
                    <a:pt x="157" y="17"/>
                    <a:pt x="157" y="17"/>
                    <a:pt x="157" y="17"/>
                  </a:cubicBezTo>
                  <a:cubicBezTo>
                    <a:pt x="157" y="12"/>
                    <a:pt x="157" y="12"/>
                    <a:pt x="157" y="12"/>
                  </a:cubicBezTo>
                  <a:cubicBezTo>
                    <a:pt x="248" y="12"/>
                    <a:pt x="248" y="12"/>
                    <a:pt x="248" y="12"/>
                  </a:cubicBezTo>
                  <a:cubicBezTo>
                    <a:pt x="242" y="8"/>
                    <a:pt x="223" y="2"/>
                    <a:pt x="193" y="2"/>
                  </a:cubicBezTo>
                  <a:cubicBezTo>
                    <a:pt x="163" y="2"/>
                    <a:pt x="142" y="8"/>
                    <a:pt x="136" y="13"/>
                  </a:cubicBezTo>
                  <a:cubicBezTo>
                    <a:pt x="136" y="17"/>
                    <a:pt x="136" y="17"/>
                    <a:pt x="136" y="17"/>
                  </a:cubicBezTo>
                  <a:cubicBezTo>
                    <a:pt x="127" y="17"/>
                    <a:pt x="127" y="17"/>
                    <a:pt x="127" y="17"/>
                  </a:cubicBezTo>
                  <a:cubicBezTo>
                    <a:pt x="119" y="17"/>
                    <a:pt x="119" y="17"/>
                    <a:pt x="119" y="17"/>
                  </a:cubicBezTo>
                  <a:cubicBezTo>
                    <a:pt x="119" y="14"/>
                    <a:pt x="119" y="14"/>
                    <a:pt x="119" y="14"/>
                  </a:cubicBezTo>
                  <a:cubicBezTo>
                    <a:pt x="119" y="9"/>
                    <a:pt x="99" y="0"/>
                    <a:pt x="61" y="0"/>
                  </a:cubicBezTo>
                  <a:cubicBezTo>
                    <a:pt x="33" y="0"/>
                    <a:pt x="14" y="5"/>
                    <a:pt x="6" y="10"/>
                  </a:cubicBezTo>
                  <a:cubicBezTo>
                    <a:pt x="97" y="10"/>
                    <a:pt x="97" y="10"/>
                    <a:pt x="97" y="10"/>
                  </a:cubicBezTo>
                  <a:cubicBezTo>
                    <a:pt x="97" y="14"/>
                    <a:pt x="97" y="14"/>
                    <a:pt x="97" y="14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109" y="19"/>
                    <a:pt x="109" y="19"/>
                    <a:pt x="109" y="19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255" y="31"/>
                    <a:pt x="255" y="31"/>
                    <a:pt x="255" y="31"/>
                  </a:cubicBezTo>
                  <a:cubicBezTo>
                    <a:pt x="254" y="26"/>
                    <a:pt x="254" y="26"/>
                    <a:pt x="254" y="26"/>
                  </a:cubicBezTo>
                  <a:lnTo>
                    <a:pt x="145" y="2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7" name="Freeform 114"/>
            <p:cNvSpPr>
              <a:spLocks noEditPoints="1"/>
            </p:cNvSpPr>
            <p:nvPr/>
          </p:nvSpPr>
          <p:spPr bwMode="auto">
            <a:xfrm>
              <a:off x="165311" y="4159666"/>
              <a:ext cx="466385" cy="568950"/>
            </a:xfrm>
            <a:custGeom>
              <a:avLst/>
              <a:gdLst>
                <a:gd name="T0" fmla="*/ 62 w 124"/>
                <a:gd name="T1" fmla="*/ 134 h 151"/>
                <a:gd name="T2" fmla="*/ 124 w 124"/>
                <a:gd name="T3" fmla="*/ 151 h 151"/>
                <a:gd name="T4" fmla="*/ 124 w 124"/>
                <a:gd name="T5" fmla="*/ 151 h 151"/>
                <a:gd name="T6" fmla="*/ 124 w 124"/>
                <a:gd name="T7" fmla="*/ 17 h 151"/>
                <a:gd name="T8" fmla="*/ 124 w 124"/>
                <a:gd name="T9" fmla="*/ 17 h 151"/>
                <a:gd name="T10" fmla="*/ 62 w 124"/>
                <a:gd name="T11" fmla="*/ 0 h 151"/>
                <a:gd name="T12" fmla="*/ 1 w 124"/>
                <a:gd name="T13" fmla="*/ 17 h 151"/>
                <a:gd name="T14" fmla="*/ 0 w 124"/>
                <a:gd name="T15" fmla="*/ 17 h 151"/>
                <a:gd name="T16" fmla="*/ 0 w 124"/>
                <a:gd name="T17" fmla="*/ 149 h 151"/>
                <a:gd name="T18" fmla="*/ 62 w 124"/>
                <a:gd name="T19" fmla="*/ 134 h 151"/>
                <a:gd name="T20" fmla="*/ 111 w 124"/>
                <a:gd name="T21" fmla="*/ 75 h 151"/>
                <a:gd name="T22" fmla="*/ 61 w 124"/>
                <a:gd name="T23" fmla="*/ 67 h 151"/>
                <a:gd name="T24" fmla="*/ 12 w 124"/>
                <a:gd name="T25" fmla="*/ 75 h 151"/>
                <a:gd name="T26" fmla="*/ 12 w 124"/>
                <a:gd name="T27" fmla="*/ 69 h 151"/>
                <a:gd name="T28" fmla="*/ 61 w 124"/>
                <a:gd name="T29" fmla="*/ 61 h 151"/>
                <a:gd name="T30" fmla="*/ 111 w 124"/>
                <a:gd name="T31" fmla="*/ 69 h 151"/>
                <a:gd name="T32" fmla="*/ 111 w 124"/>
                <a:gd name="T33" fmla="*/ 75 h 151"/>
                <a:gd name="T34" fmla="*/ 12 w 124"/>
                <a:gd name="T35" fmla="*/ 31 h 151"/>
                <a:gd name="T36" fmla="*/ 61 w 124"/>
                <a:gd name="T37" fmla="*/ 23 h 151"/>
                <a:gd name="T38" fmla="*/ 111 w 124"/>
                <a:gd name="T39" fmla="*/ 31 h 151"/>
                <a:gd name="T40" fmla="*/ 111 w 124"/>
                <a:gd name="T41" fmla="*/ 37 h 151"/>
                <a:gd name="T42" fmla="*/ 61 w 124"/>
                <a:gd name="T43" fmla="*/ 29 h 151"/>
                <a:gd name="T44" fmla="*/ 12 w 124"/>
                <a:gd name="T45" fmla="*/ 37 h 151"/>
                <a:gd name="T46" fmla="*/ 12 w 124"/>
                <a:gd name="T47" fmla="*/ 31 h 151"/>
                <a:gd name="T48" fmla="*/ 12 w 124"/>
                <a:gd name="T49" fmla="*/ 50 h 151"/>
                <a:gd name="T50" fmla="*/ 61 w 124"/>
                <a:gd name="T51" fmla="*/ 43 h 151"/>
                <a:gd name="T52" fmla="*/ 111 w 124"/>
                <a:gd name="T53" fmla="*/ 50 h 151"/>
                <a:gd name="T54" fmla="*/ 111 w 124"/>
                <a:gd name="T55" fmla="*/ 56 h 151"/>
                <a:gd name="T56" fmla="*/ 61 w 124"/>
                <a:gd name="T57" fmla="*/ 49 h 151"/>
                <a:gd name="T58" fmla="*/ 12 w 124"/>
                <a:gd name="T59" fmla="*/ 56 h 151"/>
                <a:gd name="T60" fmla="*/ 12 w 124"/>
                <a:gd name="T61" fmla="*/ 50 h 151"/>
                <a:gd name="T62" fmla="*/ 12 w 124"/>
                <a:gd name="T63" fmla="*/ 88 h 151"/>
                <a:gd name="T64" fmla="*/ 61 w 124"/>
                <a:gd name="T65" fmla="*/ 80 h 151"/>
                <a:gd name="T66" fmla="*/ 111 w 124"/>
                <a:gd name="T67" fmla="*/ 88 h 151"/>
                <a:gd name="T68" fmla="*/ 111 w 124"/>
                <a:gd name="T69" fmla="*/ 94 h 151"/>
                <a:gd name="T70" fmla="*/ 61 w 124"/>
                <a:gd name="T71" fmla="*/ 87 h 151"/>
                <a:gd name="T72" fmla="*/ 12 w 124"/>
                <a:gd name="T73" fmla="*/ 94 h 151"/>
                <a:gd name="T74" fmla="*/ 12 w 124"/>
                <a:gd name="T75" fmla="*/ 88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24" h="151">
                  <a:moveTo>
                    <a:pt x="62" y="134"/>
                  </a:moveTo>
                  <a:cubicBezTo>
                    <a:pt x="96" y="134"/>
                    <a:pt x="124" y="141"/>
                    <a:pt x="124" y="151"/>
                  </a:cubicBezTo>
                  <a:cubicBezTo>
                    <a:pt x="124" y="151"/>
                    <a:pt x="124" y="151"/>
                    <a:pt x="124" y="151"/>
                  </a:cubicBezTo>
                  <a:cubicBezTo>
                    <a:pt x="124" y="17"/>
                    <a:pt x="124" y="17"/>
                    <a:pt x="124" y="17"/>
                  </a:cubicBezTo>
                  <a:cubicBezTo>
                    <a:pt x="124" y="17"/>
                    <a:pt x="124" y="17"/>
                    <a:pt x="124" y="17"/>
                  </a:cubicBezTo>
                  <a:cubicBezTo>
                    <a:pt x="122" y="8"/>
                    <a:pt x="95" y="0"/>
                    <a:pt x="62" y="0"/>
                  </a:cubicBezTo>
                  <a:cubicBezTo>
                    <a:pt x="29" y="0"/>
                    <a:pt x="2" y="8"/>
                    <a:pt x="1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4" y="140"/>
                    <a:pt x="30" y="134"/>
                    <a:pt x="62" y="134"/>
                  </a:cubicBezTo>
                  <a:close/>
                  <a:moveTo>
                    <a:pt x="111" y="75"/>
                  </a:moveTo>
                  <a:cubicBezTo>
                    <a:pt x="103" y="71"/>
                    <a:pt x="86" y="67"/>
                    <a:pt x="61" y="67"/>
                  </a:cubicBezTo>
                  <a:cubicBezTo>
                    <a:pt x="37" y="67"/>
                    <a:pt x="20" y="71"/>
                    <a:pt x="12" y="75"/>
                  </a:cubicBezTo>
                  <a:cubicBezTo>
                    <a:pt x="12" y="69"/>
                    <a:pt x="12" y="69"/>
                    <a:pt x="12" y="69"/>
                  </a:cubicBezTo>
                  <a:cubicBezTo>
                    <a:pt x="17" y="66"/>
                    <a:pt x="35" y="61"/>
                    <a:pt x="61" y="61"/>
                  </a:cubicBezTo>
                  <a:cubicBezTo>
                    <a:pt x="88" y="61"/>
                    <a:pt x="105" y="66"/>
                    <a:pt x="111" y="69"/>
                  </a:cubicBezTo>
                  <a:lnTo>
                    <a:pt x="111" y="75"/>
                  </a:lnTo>
                  <a:close/>
                  <a:moveTo>
                    <a:pt x="12" y="31"/>
                  </a:moveTo>
                  <a:cubicBezTo>
                    <a:pt x="17" y="28"/>
                    <a:pt x="35" y="23"/>
                    <a:pt x="61" y="23"/>
                  </a:cubicBezTo>
                  <a:cubicBezTo>
                    <a:pt x="88" y="23"/>
                    <a:pt x="105" y="28"/>
                    <a:pt x="111" y="31"/>
                  </a:cubicBezTo>
                  <a:cubicBezTo>
                    <a:pt x="111" y="37"/>
                    <a:pt x="111" y="37"/>
                    <a:pt x="111" y="37"/>
                  </a:cubicBezTo>
                  <a:cubicBezTo>
                    <a:pt x="103" y="33"/>
                    <a:pt x="86" y="29"/>
                    <a:pt x="61" y="29"/>
                  </a:cubicBezTo>
                  <a:cubicBezTo>
                    <a:pt x="37" y="29"/>
                    <a:pt x="20" y="33"/>
                    <a:pt x="12" y="37"/>
                  </a:cubicBezTo>
                  <a:lnTo>
                    <a:pt x="12" y="31"/>
                  </a:lnTo>
                  <a:close/>
                  <a:moveTo>
                    <a:pt x="12" y="50"/>
                  </a:moveTo>
                  <a:cubicBezTo>
                    <a:pt x="17" y="48"/>
                    <a:pt x="34" y="43"/>
                    <a:pt x="61" y="43"/>
                  </a:cubicBezTo>
                  <a:cubicBezTo>
                    <a:pt x="88" y="43"/>
                    <a:pt x="105" y="48"/>
                    <a:pt x="111" y="50"/>
                  </a:cubicBezTo>
                  <a:cubicBezTo>
                    <a:pt x="111" y="56"/>
                    <a:pt x="111" y="56"/>
                    <a:pt x="111" y="56"/>
                  </a:cubicBezTo>
                  <a:cubicBezTo>
                    <a:pt x="103" y="53"/>
                    <a:pt x="86" y="49"/>
                    <a:pt x="61" y="49"/>
                  </a:cubicBezTo>
                  <a:cubicBezTo>
                    <a:pt x="37" y="49"/>
                    <a:pt x="20" y="53"/>
                    <a:pt x="12" y="56"/>
                  </a:cubicBezTo>
                  <a:lnTo>
                    <a:pt x="12" y="50"/>
                  </a:lnTo>
                  <a:close/>
                  <a:moveTo>
                    <a:pt x="12" y="88"/>
                  </a:moveTo>
                  <a:cubicBezTo>
                    <a:pt x="17" y="85"/>
                    <a:pt x="34" y="80"/>
                    <a:pt x="61" y="80"/>
                  </a:cubicBezTo>
                  <a:cubicBezTo>
                    <a:pt x="88" y="80"/>
                    <a:pt x="105" y="85"/>
                    <a:pt x="111" y="88"/>
                  </a:cubicBezTo>
                  <a:cubicBezTo>
                    <a:pt x="111" y="94"/>
                    <a:pt x="111" y="94"/>
                    <a:pt x="111" y="94"/>
                  </a:cubicBezTo>
                  <a:cubicBezTo>
                    <a:pt x="103" y="91"/>
                    <a:pt x="86" y="87"/>
                    <a:pt x="61" y="87"/>
                  </a:cubicBezTo>
                  <a:cubicBezTo>
                    <a:pt x="37" y="87"/>
                    <a:pt x="20" y="91"/>
                    <a:pt x="12" y="94"/>
                  </a:cubicBezTo>
                  <a:lnTo>
                    <a:pt x="12" y="8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8" name="Freeform 115"/>
            <p:cNvSpPr/>
            <p:nvPr/>
          </p:nvSpPr>
          <p:spPr bwMode="auto">
            <a:xfrm>
              <a:off x="926573" y="4237934"/>
              <a:ext cx="132394" cy="135464"/>
            </a:xfrm>
            <a:custGeom>
              <a:avLst/>
              <a:gdLst>
                <a:gd name="T0" fmla="*/ 35 w 35"/>
                <a:gd name="T1" fmla="*/ 36 h 36"/>
                <a:gd name="T2" fmla="*/ 35 w 35"/>
                <a:gd name="T3" fmla="*/ 6 h 36"/>
                <a:gd name="T4" fmla="*/ 0 w 35"/>
                <a:gd name="T5" fmla="*/ 0 h 36"/>
                <a:gd name="T6" fmla="*/ 0 w 35"/>
                <a:gd name="T7" fmla="*/ 31 h 36"/>
                <a:gd name="T8" fmla="*/ 35 w 35"/>
                <a:gd name="T9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36">
                  <a:moveTo>
                    <a:pt x="35" y="36"/>
                  </a:moveTo>
                  <a:cubicBezTo>
                    <a:pt x="35" y="6"/>
                    <a:pt x="35" y="6"/>
                    <a:pt x="35" y="6"/>
                  </a:cubicBezTo>
                  <a:cubicBezTo>
                    <a:pt x="29" y="4"/>
                    <a:pt x="17" y="1"/>
                    <a:pt x="0" y="0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15" y="32"/>
                    <a:pt x="26" y="34"/>
                    <a:pt x="35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9" name="Freeform 116"/>
            <p:cNvSpPr>
              <a:spLocks noEditPoints="1"/>
            </p:cNvSpPr>
            <p:nvPr/>
          </p:nvSpPr>
          <p:spPr bwMode="auto">
            <a:xfrm>
              <a:off x="661786" y="4168696"/>
              <a:ext cx="466387" cy="568952"/>
            </a:xfrm>
            <a:custGeom>
              <a:avLst/>
              <a:gdLst>
                <a:gd name="T0" fmla="*/ 124 w 124"/>
                <a:gd name="T1" fmla="*/ 17 h 151"/>
                <a:gd name="T2" fmla="*/ 62 w 124"/>
                <a:gd name="T3" fmla="*/ 0 h 151"/>
                <a:gd name="T4" fmla="*/ 1 w 124"/>
                <a:gd name="T5" fmla="*/ 17 h 151"/>
                <a:gd name="T6" fmla="*/ 0 w 124"/>
                <a:gd name="T7" fmla="*/ 17 h 151"/>
                <a:gd name="T8" fmla="*/ 0 w 124"/>
                <a:gd name="T9" fmla="*/ 148 h 151"/>
                <a:gd name="T10" fmla="*/ 62 w 124"/>
                <a:gd name="T11" fmla="*/ 133 h 151"/>
                <a:gd name="T12" fmla="*/ 124 w 124"/>
                <a:gd name="T13" fmla="*/ 151 h 151"/>
                <a:gd name="T14" fmla="*/ 124 w 124"/>
                <a:gd name="T15" fmla="*/ 151 h 151"/>
                <a:gd name="T16" fmla="*/ 124 w 124"/>
                <a:gd name="T17" fmla="*/ 17 h 151"/>
                <a:gd name="T18" fmla="*/ 112 w 124"/>
                <a:gd name="T19" fmla="*/ 76 h 151"/>
                <a:gd name="T20" fmla="*/ 112 w 124"/>
                <a:gd name="T21" fmla="*/ 82 h 151"/>
                <a:gd name="T22" fmla="*/ 62 w 124"/>
                <a:gd name="T23" fmla="*/ 74 h 151"/>
                <a:gd name="T24" fmla="*/ 13 w 124"/>
                <a:gd name="T25" fmla="*/ 82 h 151"/>
                <a:gd name="T26" fmla="*/ 13 w 124"/>
                <a:gd name="T27" fmla="*/ 76 h 151"/>
                <a:gd name="T28" fmla="*/ 62 w 124"/>
                <a:gd name="T29" fmla="*/ 68 h 151"/>
                <a:gd name="T30" fmla="*/ 112 w 124"/>
                <a:gd name="T31" fmla="*/ 76 h 151"/>
                <a:gd name="T32" fmla="*/ 13 w 124"/>
                <a:gd name="T33" fmla="*/ 30 h 151"/>
                <a:gd name="T34" fmla="*/ 55 w 124"/>
                <a:gd name="T35" fmla="*/ 22 h 151"/>
                <a:gd name="T36" fmla="*/ 55 w 124"/>
                <a:gd name="T37" fmla="*/ 28 h 151"/>
                <a:gd name="T38" fmla="*/ 13 w 124"/>
                <a:gd name="T39" fmla="*/ 36 h 151"/>
                <a:gd name="T40" fmla="*/ 13 w 124"/>
                <a:gd name="T41" fmla="*/ 30 h 151"/>
                <a:gd name="T42" fmla="*/ 13 w 124"/>
                <a:gd name="T43" fmla="*/ 49 h 151"/>
                <a:gd name="T44" fmla="*/ 55 w 124"/>
                <a:gd name="T45" fmla="*/ 42 h 151"/>
                <a:gd name="T46" fmla="*/ 55 w 124"/>
                <a:gd name="T47" fmla="*/ 48 h 151"/>
                <a:gd name="T48" fmla="*/ 13 w 124"/>
                <a:gd name="T49" fmla="*/ 55 h 151"/>
                <a:gd name="T50" fmla="*/ 13 w 124"/>
                <a:gd name="T51" fmla="*/ 49 h 151"/>
                <a:gd name="T52" fmla="*/ 112 w 124"/>
                <a:gd name="T53" fmla="*/ 119 h 151"/>
                <a:gd name="T54" fmla="*/ 62 w 124"/>
                <a:gd name="T55" fmla="*/ 112 h 151"/>
                <a:gd name="T56" fmla="*/ 13 w 124"/>
                <a:gd name="T57" fmla="*/ 119 h 151"/>
                <a:gd name="T58" fmla="*/ 13 w 124"/>
                <a:gd name="T59" fmla="*/ 114 h 151"/>
                <a:gd name="T60" fmla="*/ 62 w 124"/>
                <a:gd name="T61" fmla="*/ 106 h 151"/>
                <a:gd name="T62" fmla="*/ 112 w 124"/>
                <a:gd name="T63" fmla="*/ 114 h 151"/>
                <a:gd name="T64" fmla="*/ 112 w 124"/>
                <a:gd name="T65" fmla="*/ 119 h 151"/>
                <a:gd name="T66" fmla="*/ 112 w 124"/>
                <a:gd name="T67" fmla="*/ 100 h 151"/>
                <a:gd name="T68" fmla="*/ 62 w 124"/>
                <a:gd name="T69" fmla="*/ 92 h 151"/>
                <a:gd name="T70" fmla="*/ 13 w 124"/>
                <a:gd name="T71" fmla="*/ 100 h 151"/>
                <a:gd name="T72" fmla="*/ 13 w 124"/>
                <a:gd name="T73" fmla="*/ 94 h 151"/>
                <a:gd name="T74" fmla="*/ 62 w 124"/>
                <a:gd name="T75" fmla="*/ 86 h 151"/>
                <a:gd name="T76" fmla="*/ 112 w 124"/>
                <a:gd name="T77" fmla="*/ 94 h 151"/>
                <a:gd name="T78" fmla="*/ 112 w 124"/>
                <a:gd name="T79" fmla="*/ 100 h 151"/>
                <a:gd name="T80" fmla="*/ 112 w 124"/>
                <a:gd name="T81" fmla="*/ 65 h 151"/>
                <a:gd name="T82" fmla="*/ 65 w 124"/>
                <a:gd name="T83" fmla="*/ 57 h 151"/>
                <a:gd name="T84" fmla="*/ 65 w 124"/>
                <a:gd name="T85" fmla="*/ 12 h 151"/>
                <a:gd name="T86" fmla="*/ 112 w 124"/>
                <a:gd name="T87" fmla="*/ 21 h 151"/>
                <a:gd name="T88" fmla="*/ 112 w 124"/>
                <a:gd name="T89" fmla="*/ 65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24" h="151">
                  <a:moveTo>
                    <a:pt x="124" y="17"/>
                  </a:moveTo>
                  <a:cubicBezTo>
                    <a:pt x="123" y="7"/>
                    <a:pt x="96" y="0"/>
                    <a:pt x="62" y="0"/>
                  </a:cubicBezTo>
                  <a:cubicBezTo>
                    <a:pt x="29" y="0"/>
                    <a:pt x="2" y="7"/>
                    <a:pt x="1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4" y="140"/>
                    <a:pt x="30" y="133"/>
                    <a:pt x="62" y="133"/>
                  </a:cubicBezTo>
                  <a:cubicBezTo>
                    <a:pt x="96" y="133"/>
                    <a:pt x="124" y="141"/>
                    <a:pt x="124" y="151"/>
                  </a:cubicBezTo>
                  <a:cubicBezTo>
                    <a:pt x="124" y="151"/>
                    <a:pt x="124" y="151"/>
                    <a:pt x="124" y="151"/>
                  </a:cubicBezTo>
                  <a:cubicBezTo>
                    <a:pt x="124" y="17"/>
                    <a:pt x="124" y="17"/>
                    <a:pt x="124" y="17"/>
                  </a:cubicBezTo>
                  <a:close/>
                  <a:moveTo>
                    <a:pt x="112" y="76"/>
                  </a:moveTo>
                  <a:cubicBezTo>
                    <a:pt x="112" y="82"/>
                    <a:pt x="112" y="82"/>
                    <a:pt x="112" y="82"/>
                  </a:cubicBezTo>
                  <a:cubicBezTo>
                    <a:pt x="104" y="78"/>
                    <a:pt x="87" y="74"/>
                    <a:pt x="62" y="74"/>
                  </a:cubicBezTo>
                  <a:cubicBezTo>
                    <a:pt x="38" y="74"/>
                    <a:pt x="21" y="78"/>
                    <a:pt x="13" y="82"/>
                  </a:cubicBezTo>
                  <a:cubicBezTo>
                    <a:pt x="13" y="76"/>
                    <a:pt x="13" y="76"/>
                    <a:pt x="13" y="76"/>
                  </a:cubicBezTo>
                  <a:cubicBezTo>
                    <a:pt x="18" y="73"/>
                    <a:pt x="35" y="68"/>
                    <a:pt x="62" y="68"/>
                  </a:cubicBezTo>
                  <a:cubicBezTo>
                    <a:pt x="89" y="68"/>
                    <a:pt x="106" y="73"/>
                    <a:pt x="112" y="76"/>
                  </a:cubicBezTo>
                  <a:close/>
                  <a:moveTo>
                    <a:pt x="13" y="30"/>
                  </a:moveTo>
                  <a:cubicBezTo>
                    <a:pt x="18" y="27"/>
                    <a:pt x="32" y="23"/>
                    <a:pt x="55" y="22"/>
                  </a:cubicBezTo>
                  <a:cubicBezTo>
                    <a:pt x="55" y="28"/>
                    <a:pt x="55" y="28"/>
                    <a:pt x="55" y="28"/>
                  </a:cubicBezTo>
                  <a:cubicBezTo>
                    <a:pt x="34" y="29"/>
                    <a:pt x="20" y="33"/>
                    <a:pt x="13" y="36"/>
                  </a:cubicBezTo>
                  <a:lnTo>
                    <a:pt x="13" y="30"/>
                  </a:lnTo>
                  <a:close/>
                  <a:moveTo>
                    <a:pt x="13" y="49"/>
                  </a:moveTo>
                  <a:cubicBezTo>
                    <a:pt x="18" y="47"/>
                    <a:pt x="32" y="42"/>
                    <a:pt x="55" y="42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34" y="49"/>
                    <a:pt x="20" y="52"/>
                    <a:pt x="13" y="55"/>
                  </a:cubicBezTo>
                  <a:lnTo>
                    <a:pt x="13" y="49"/>
                  </a:lnTo>
                  <a:close/>
                  <a:moveTo>
                    <a:pt x="112" y="119"/>
                  </a:moveTo>
                  <a:cubicBezTo>
                    <a:pt x="104" y="116"/>
                    <a:pt x="87" y="112"/>
                    <a:pt x="62" y="112"/>
                  </a:cubicBezTo>
                  <a:cubicBezTo>
                    <a:pt x="38" y="112"/>
                    <a:pt x="21" y="116"/>
                    <a:pt x="13" y="119"/>
                  </a:cubicBezTo>
                  <a:cubicBezTo>
                    <a:pt x="13" y="114"/>
                    <a:pt x="13" y="114"/>
                    <a:pt x="13" y="114"/>
                  </a:cubicBezTo>
                  <a:cubicBezTo>
                    <a:pt x="18" y="111"/>
                    <a:pt x="35" y="106"/>
                    <a:pt x="62" y="106"/>
                  </a:cubicBezTo>
                  <a:cubicBezTo>
                    <a:pt x="89" y="106"/>
                    <a:pt x="106" y="111"/>
                    <a:pt x="112" y="114"/>
                  </a:cubicBezTo>
                  <a:lnTo>
                    <a:pt x="112" y="119"/>
                  </a:lnTo>
                  <a:close/>
                  <a:moveTo>
                    <a:pt x="112" y="100"/>
                  </a:moveTo>
                  <a:cubicBezTo>
                    <a:pt x="104" y="97"/>
                    <a:pt x="87" y="92"/>
                    <a:pt x="62" y="92"/>
                  </a:cubicBezTo>
                  <a:cubicBezTo>
                    <a:pt x="38" y="92"/>
                    <a:pt x="21" y="97"/>
                    <a:pt x="13" y="100"/>
                  </a:cubicBezTo>
                  <a:cubicBezTo>
                    <a:pt x="13" y="94"/>
                    <a:pt x="13" y="94"/>
                    <a:pt x="13" y="94"/>
                  </a:cubicBezTo>
                  <a:cubicBezTo>
                    <a:pt x="18" y="91"/>
                    <a:pt x="36" y="86"/>
                    <a:pt x="62" y="86"/>
                  </a:cubicBezTo>
                  <a:cubicBezTo>
                    <a:pt x="89" y="86"/>
                    <a:pt x="106" y="91"/>
                    <a:pt x="112" y="94"/>
                  </a:cubicBezTo>
                  <a:lnTo>
                    <a:pt x="112" y="100"/>
                  </a:lnTo>
                  <a:close/>
                  <a:moveTo>
                    <a:pt x="112" y="65"/>
                  </a:moveTo>
                  <a:cubicBezTo>
                    <a:pt x="106" y="62"/>
                    <a:pt x="90" y="57"/>
                    <a:pt x="65" y="57"/>
                  </a:cubicBezTo>
                  <a:cubicBezTo>
                    <a:pt x="65" y="12"/>
                    <a:pt x="65" y="12"/>
                    <a:pt x="65" y="12"/>
                  </a:cubicBezTo>
                  <a:cubicBezTo>
                    <a:pt x="90" y="13"/>
                    <a:pt x="107" y="18"/>
                    <a:pt x="112" y="21"/>
                  </a:cubicBezTo>
                  <a:lnTo>
                    <a:pt x="112" y="6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</a:endParaRPr>
            </a:p>
          </p:txBody>
        </p:sp>
      </p:grpSp>
      <p:sp>
        <p:nvSpPr>
          <p:cNvPr id="13" name="灯片编号占位符 2">
            <a:extLst>
              <a:ext uri="{FF2B5EF4-FFF2-40B4-BE49-F238E27FC236}">
                <a16:creationId xmlns:a16="http://schemas.microsoft.com/office/drawing/2014/main" id="{0877F24A-8A81-445E-AC07-45F43AF022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64709" y="6492875"/>
            <a:ext cx="2844800" cy="365125"/>
          </a:xfrm>
        </p:spPr>
        <p:txBody>
          <a:bodyPr/>
          <a:lstStyle/>
          <a:p>
            <a:pPr algn="ctr" defTabSz="1219170"/>
            <a:fld id="{0C913308-F349-4B6D-A68A-DD1791B4A57B}" type="slidenum">
              <a:rPr lang="zh-CN" altLang="en-US">
                <a:latin typeface="Arial"/>
                <a:ea typeface="SimSun"/>
              </a:rPr>
              <a:pPr algn="ctr" defTabSz="1219170"/>
              <a:t>3</a:t>
            </a:fld>
            <a:endParaRPr lang="zh-CN" altLang="en-US" dirty="0">
              <a:latin typeface="Arial"/>
              <a:ea typeface="SimSun"/>
            </a:endParaRPr>
          </a:p>
        </p:txBody>
      </p:sp>
    </p:spTree>
  </p:cSld>
  <p:clrMapOvr>
    <a:masterClrMapping/>
  </p:clrMapOvr>
  <p:transition spd="med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967740" y="678180"/>
            <a:ext cx="3592685" cy="122478"/>
            <a:chOff x="1005840" y="678180"/>
            <a:chExt cx="4023360" cy="137160"/>
          </a:xfrm>
        </p:grpSpPr>
        <p:cxnSp>
          <p:nvCxnSpPr>
            <p:cNvPr id="4" name="直接连接符 3"/>
            <p:cNvCxnSpPr/>
            <p:nvPr/>
          </p:nvCxnSpPr>
          <p:spPr>
            <a:xfrm>
              <a:off x="1005840" y="746760"/>
              <a:ext cx="3886200" cy="0"/>
            </a:xfrm>
            <a:prstGeom prst="line">
              <a:avLst/>
            </a:prstGeom>
            <a:ln w="3175">
              <a:solidFill>
                <a:srgbClr val="005D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椭圆 4"/>
            <p:cNvSpPr/>
            <p:nvPr/>
          </p:nvSpPr>
          <p:spPr>
            <a:xfrm>
              <a:off x="4892040" y="678180"/>
              <a:ext cx="137160" cy="137160"/>
            </a:xfrm>
            <a:prstGeom prst="ellipse">
              <a:avLst/>
            </a:prstGeom>
            <a:solidFill>
              <a:srgbClr val="005D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方正正纤黑简体"/>
                <a:cs typeface="+mn-cs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 flipH="1">
            <a:off x="7640462" y="678180"/>
            <a:ext cx="3592688" cy="122478"/>
            <a:chOff x="1005840" y="678180"/>
            <a:chExt cx="4023360" cy="137160"/>
          </a:xfrm>
        </p:grpSpPr>
        <p:cxnSp>
          <p:nvCxnSpPr>
            <p:cNvPr id="8" name="直接连接符 7"/>
            <p:cNvCxnSpPr/>
            <p:nvPr/>
          </p:nvCxnSpPr>
          <p:spPr>
            <a:xfrm>
              <a:off x="1005840" y="746760"/>
              <a:ext cx="3886200" cy="0"/>
            </a:xfrm>
            <a:prstGeom prst="line">
              <a:avLst/>
            </a:prstGeom>
            <a:ln w="3175">
              <a:solidFill>
                <a:srgbClr val="005D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椭圆 8"/>
            <p:cNvSpPr/>
            <p:nvPr/>
          </p:nvSpPr>
          <p:spPr>
            <a:xfrm>
              <a:off x="4892040" y="678180"/>
              <a:ext cx="137160" cy="137160"/>
            </a:xfrm>
            <a:prstGeom prst="ellipse">
              <a:avLst/>
            </a:prstGeom>
            <a:solidFill>
              <a:srgbClr val="005D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方正正纤黑简体"/>
                <a:cs typeface="+mn-cs"/>
              </a:endParaRP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5129491" y="454372"/>
            <a:ext cx="19800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工作总结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27B1F6B-AB7D-46E0-ADB0-BC9D7B446B55}"/>
              </a:ext>
            </a:extLst>
          </p:cNvPr>
          <p:cNvSpPr txBox="1"/>
          <p:nvPr/>
        </p:nvSpPr>
        <p:spPr>
          <a:xfrm>
            <a:off x="713901" y="1589131"/>
            <a:ext cx="10354149" cy="339035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600" b="1" dirty="0">
                <a:latin typeface="宋体" panose="02010600030101010101" pitchFamily="2" charset="-122"/>
                <a:ea typeface="宋体" panose="02010600030101010101" pitchFamily="2" charset="-122"/>
              </a:rPr>
              <a:t>总结：</a:t>
            </a:r>
            <a:endParaRPr lang="en-US" altLang="zh-CN" sz="36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针对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PE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阵列提出了一种基于检测替换的高效容错方案。该方案首先利用两个冗余向量乘法来进行故障检测，进而进行故障单元替换，资源开销低于现有方案且实现复杂度低。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zh-CN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针对数据搬运模块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zh-CN" altLang="en-US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利用针对</a:t>
            </a:r>
            <a:r>
              <a:rPr lang="en-US" altLang="zh-CN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PE</a:t>
            </a:r>
            <a:r>
              <a:rPr lang="zh-CN" altLang="en-US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阵列故障检测所引入的数据间关</a:t>
            </a:r>
            <a:r>
              <a:rPr lang="zh-CN" altLang="zh-CN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系，实现了对数据搬运模块的故障检测</a:t>
            </a:r>
            <a:r>
              <a:rPr lang="zh-CN" altLang="en-US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及备份单元的替换。</a:t>
            </a:r>
            <a:endParaRPr lang="en-US" altLang="zh-CN" dirty="0"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针对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PE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阵列以及数据搬运模块的容错方案的可靠性进行了评估，证明了容错方案的可靠性。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endParaRPr lang="zh-CN" altLang="en-US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3" name="灯片编号占位符 2">
            <a:extLst>
              <a:ext uri="{FF2B5EF4-FFF2-40B4-BE49-F238E27FC236}">
                <a16:creationId xmlns:a16="http://schemas.microsoft.com/office/drawing/2014/main" id="{129FF3BE-406B-401D-B9BE-13AB7D3ACB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64709" y="6492875"/>
            <a:ext cx="2844800" cy="365125"/>
          </a:xfrm>
        </p:spPr>
        <p:txBody>
          <a:bodyPr/>
          <a:lstStyle/>
          <a:p>
            <a:pPr algn="ctr" defTabSz="1219170"/>
            <a:fld id="{0C913308-F349-4B6D-A68A-DD1791B4A57B}" type="slidenum">
              <a:rPr lang="zh-CN" altLang="en-US">
                <a:latin typeface="Arial"/>
                <a:ea typeface="SimSun"/>
              </a:rPr>
              <a:pPr algn="ctr" defTabSz="1219170"/>
              <a:t>30</a:t>
            </a:fld>
            <a:endParaRPr lang="zh-CN" altLang="en-US" dirty="0">
              <a:latin typeface="Arial"/>
              <a:ea typeface="SimSun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6783513"/>
      </p:ext>
    </p:extLst>
  </p:cSld>
  <p:clrMapOvr>
    <a:masterClrMapping/>
  </p:clrMapOvr>
  <p:transition spd="med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4578023" y="3729919"/>
            <a:ext cx="2688299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9170"/>
            <a:r>
              <a:rPr lang="zh-CN" altLang="en-US" sz="1867" b="1" dirty="0">
                <a:solidFill>
                  <a:prstClr val="black"/>
                </a:solidFill>
                <a:latin typeface="Arial"/>
                <a:ea typeface="SimSun"/>
                <a:cs typeface="+mn-ea"/>
              </a:rPr>
              <a:t>答辩人：史金昌</a:t>
            </a:r>
          </a:p>
        </p:txBody>
      </p:sp>
      <p:grpSp>
        <p:nvGrpSpPr>
          <p:cNvPr id="18" name="组合 17"/>
          <p:cNvGrpSpPr/>
          <p:nvPr/>
        </p:nvGrpSpPr>
        <p:grpSpPr>
          <a:xfrm>
            <a:off x="1913345" y="850460"/>
            <a:ext cx="8705900" cy="4209361"/>
            <a:chOff x="1435008" y="637844"/>
            <a:chExt cx="6529425" cy="3157021"/>
          </a:xfrm>
        </p:grpSpPr>
        <p:sp>
          <p:nvSpPr>
            <p:cNvPr id="8" name="矩形 7"/>
            <p:cNvSpPr/>
            <p:nvPr/>
          </p:nvSpPr>
          <p:spPr>
            <a:xfrm>
              <a:off x="1835696" y="915566"/>
              <a:ext cx="5472608" cy="2520280"/>
            </a:xfrm>
            <a:prstGeom prst="rect">
              <a:avLst/>
            </a:prstGeom>
            <a:noFill/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prstClr val="white"/>
                </a:solidFill>
                <a:latin typeface="Arial"/>
                <a:ea typeface="SimSun"/>
                <a:cs typeface="+mn-ea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6868198" y="637844"/>
              <a:ext cx="1096235" cy="12231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prstClr val="white"/>
                </a:solidFill>
                <a:latin typeface="Arial"/>
                <a:ea typeface="SimSun"/>
                <a:cs typeface="+mn-ea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1477543" y="2571750"/>
              <a:ext cx="1096235" cy="12231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prstClr val="white"/>
                </a:solidFill>
                <a:latin typeface="Arial"/>
                <a:ea typeface="SimSun"/>
                <a:cs typeface="+mn-ea"/>
              </a:endParaRPr>
            </a:p>
          </p:txBody>
        </p:sp>
        <p:cxnSp>
          <p:nvCxnSpPr>
            <p:cNvPr id="15" name="直接连接符 14"/>
            <p:cNvCxnSpPr/>
            <p:nvPr/>
          </p:nvCxnSpPr>
          <p:spPr>
            <a:xfrm flipH="1">
              <a:off x="1435008" y="2975534"/>
              <a:ext cx="801376" cy="80137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文本框 3"/>
          <p:cNvSpPr txBox="1"/>
          <p:nvPr/>
        </p:nvSpPr>
        <p:spPr>
          <a:xfrm>
            <a:off x="3069197" y="2345509"/>
            <a:ext cx="57064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9170"/>
            <a:r>
              <a:rPr lang="zh-CN" altLang="en-US" sz="6000" b="1" dirty="0">
                <a:solidFill>
                  <a:prstClr val="black"/>
                </a:solidFill>
                <a:latin typeface="SimSun"/>
                <a:ea typeface="SimSun"/>
                <a:cs typeface="+mn-ea"/>
              </a:rPr>
              <a:t>请老师批评指正</a:t>
            </a:r>
            <a:endParaRPr lang="en-US" altLang="zh-CN" sz="6000" b="1" dirty="0">
              <a:solidFill>
                <a:prstClr val="black"/>
              </a:solidFill>
              <a:latin typeface="SimSun"/>
              <a:ea typeface="SimSun"/>
              <a:cs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1885" y="995326"/>
            <a:ext cx="1338851" cy="1341085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5067094" y="1411283"/>
            <a:ext cx="20425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9170"/>
            <a:r>
              <a:rPr lang="zh-CN" altLang="en-US" sz="3200" dirty="0">
                <a:solidFill>
                  <a:prstClr val="white"/>
                </a:solidFill>
                <a:latin typeface="Century Gothic" panose="020B0502020202020204" pitchFamily="34" charset="0"/>
                <a:ea typeface="SimSun"/>
                <a:cs typeface="+mn-ea"/>
              </a:rPr>
              <a:t>天津大学</a:t>
            </a:r>
          </a:p>
        </p:txBody>
      </p:sp>
    </p:spTree>
    <p:extLst>
      <p:ext uri="{BB962C8B-B14F-4D97-AF65-F5344CB8AC3E}">
        <p14:creationId xmlns:p14="http://schemas.microsoft.com/office/powerpoint/2010/main" val="1684655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fade/>
      </p:transition>
    </mc:Choice>
    <mc:Fallback xmlns="">
      <p:transition spd="slow" advClick="0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967740" y="455930"/>
            <a:ext cx="3592685" cy="122478"/>
            <a:chOff x="1005840" y="678180"/>
            <a:chExt cx="4023360" cy="137160"/>
          </a:xfrm>
        </p:grpSpPr>
        <p:cxnSp>
          <p:nvCxnSpPr>
            <p:cNvPr id="4" name="直接连接符 3"/>
            <p:cNvCxnSpPr/>
            <p:nvPr/>
          </p:nvCxnSpPr>
          <p:spPr>
            <a:xfrm>
              <a:off x="1005840" y="746760"/>
              <a:ext cx="3886200" cy="0"/>
            </a:xfrm>
            <a:prstGeom prst="line">
              <a:avLst/>
            </a:prstGeom>
            <a:ln w="3175">
              <a:solidFill>
                <a:srgbClr val="005D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椭圆 4"/>
            <p:cNvSpPr/>
            <p:nvPr/>
          </p:nvSpPr>
          <p:spPr>
            <a:xfrm>
              <a:off x="4892040" y="678180"/>
              <a:ext cx="137160" cy="137160"/>
            </a:xfrm>
            <a:prstGeom prst="ellipse">
              <a:avLst/>
            </a:prstGeom>
            <a:solidFill>
              <a:srgbClr val="005D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方正正纤黑简体"/>
                <a:cs typeface="+mn-cs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 flipH="1">
            <a:off x="7640462" y="455930"/>
            <a:ext cx="3592688" cy="122478"/>
            <a:chOff x="1005840" y="678180"/>
            <a:chExt cx="4023360" cy="137160"/>
          </a:xfrm>
        </p:grpSpPr>
        <p:cxnSp>
          <p:nvCxnSpPr>
            <p:cNvPr id="8" name="直接连接符 7"/>
            <p:cNvCxnSpPr/>
            <p:nvPr/>
          </p:nvCxnSpPr>
          <p:spPr>
            <a:xfrm>
              <a:off x="1005840" y="746760"/>
              <a:ext cx="3886200" cy="0"/>
            </a:xfrm>
            <a:prstGeom prst="line">
              <a:avLst/>
            </a:prstGeom>
            <a:ln w="3175">
              <a:solidFill>
                <a:srgbClr val="005D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椭圆 8"/>
            <p:cNvSpPr/>
            <p:nvPr/>
          </p:nvSpPr>
          <p:spPr>
            <a:xfrm>
              <a:off x="4892040" y="678180"/>
              <a:ext cx="137160" cy="137160"/>
            </a:xfrm>
            <a:prstGeom prst="ellipse">
              <a:avLst/>
            </a:prstGeom>
            <a:solidFill>
              <a:srgbClr val="005D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方正正纤黑简体"/>
                <a:cs typeface="+mn-cs"/>
              </a:endParaRP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4680649" y="232122"/>
            <a:ext cx="28777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故障注入工具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7F0AC4CC-819F-5BBB-4649-5825BFC2A5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7138" y="1012887"/>
            <a:ext cx="9217723" cy="538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686834"/>
      </p:ext>
    </p:extLst>
  </p:cSld>
  <p:clrMapOvr>
    <a:masterClrMapping/>
  </p:clrMapOvr>
  <p:transition spd="med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967740" y="365760"/>
            <a:ext cx="3592685" cy="122478"/>
            <a:chOff x="1005840" y="678180"/>
            <a:chExt cx="4023360" cy="137160"/>
          </a:xfrm>
        </p:grpSpPr>
        <p:cxnSp>
          <p:nvCxnSpPr>
            <p:cNvPr id="4" name="直接连接符 3"/>
            <p:cNvCxnSpPr/>
            <p:nvPr/>
          </p:nvCxnSpPr>
          <p:spPr>
            <a:xfrm>
              <a:off x="1005840" y="746760"/>
              <a:ext cx="3886200" cy="0"/>
            </a:xfrm>
            <a:prstGeom prst="line">
              <a:avLst/>
            </a:prstGeom>
            <a:ln w="3175">
              <a:solidFill>
                <a:srgbClr val="005D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椭圆 4"/>
            <p:cNvSpPr/>
            <p:nvPr/>
          </p:nvSpPr>
          <p:spPr>
            <a:xfrm>
              <a:off x="4892040" y="678180"/>
              <a:ext cx="137160" cy="137160"/>
            </a:xfrm>
            <a:prstGeom prst="ellipse">
              <a:avLst/>
            </a:prstGeom>
            <a:solidFill>
              <a:srgbClr val="005D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方正正纤黑简体"/>
                <a:cs typeface="+mn-cs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 flipH="1">
            <a:off x="7640462" y="365760"/>
            <a:ext cx="3592688" cy="122478"/>
            <a:chOff x="1005840" y="678180"/>
            <a:chExt cx="4023360" cy="137160"/>
          </a:xfrm>
        </p:grpSpPr>
        <p:cxnSp>
          <p:nvCxnSpPr>
            <p:cNvPr id="8" name="直接连接符 7"/>
            <p:cNvCxnSpPr/>
            <p:nvPr/>
          </p:nvCxnSpPr>
          <p:spPr>
            <a:xfrm>
              <a:off x="1005840" y="746760"/>
              <a:ext cx="3886200" cy="0"/>
            </a:xfrm>
            <a:prstGeom prst="line">
              <a:avLst/>
            </a:prstGeom>
            <a:ln w="3175">
              <a:solidFill>
                <a:srgbClr val="005D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椭圆 8"/>
            <p:cNvSpPr/>
            <p:nvPr/>
          </p:nvSpPr>
          <p:spPr>
            <a:xfrm>
              <a:off x="4892040" y="678180"/>
              <a:ext cx="137160" cy="137160"/>
            </a:xfrm>
            <a:prstGeom prst="ellipse">
              <a:avLst/>
            </a:prstGeom>
            <a:solidFill>
              <a:srgbClr val="005D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方正正纤黑简体"/>
                <a:cs typeface="+mn-cs"/>
              </a:endParaRP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5129487" y="141952"/>
            <a:ext cx="19800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选题背景</a:t>
            </a:r>
          </a:p>
        </p:txBody>
      </p: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9BC1FEEB-F09A-47AC-A0C6-3EAF97C5DF8E}"/>
              </a:ext>
            </a:extLst>
          </p:cNvPr>
          <p:cNvGrpSpPr/>
          <p:nvPr/>
        </p:nvGrpSpPr>
        <p:grpSpPr>
          <a:xfrm>
            <a:off x="5129487" y="1981354"/>
            <a:ext cx="2190478" cy="2955923"/>
            <a:chOff x="621302" y="1729284"/>
            <a:chExt cx="2482703" cy="2955923"/>
          </a:xfrm>
        </p:grpSpPr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6A634B8E-B64C-46B7-BDB0-E7FE3F1623FE}"/>
                </a:ext>
              </a:extLst>
            </p:cNvPr>
            <p:cNvGrpSpPr/>
            <p:nvPr/>
          </p:nvGrpSpPr>
          <p:grpSpPr>
            <a:xfrm>
              <a:off x="621302" y="1729284"/>
              <a:ext cx="2482703" cy="2955923"/>
              <a:chOff x="1827008" y="2120901"/>
              <a:chExt cx="2298700" cy="2736849"/>
            </a:xfrm>
          </p:grpSpPr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FEF8C99B-358E-4A35-B1E5-C099CC7E85ED}"/>
                  </a:ext>
                </a:extLst>
              </p:cNvPr>
              <p:cNvSpPr/>
              <p:nvPr/>
            </p:nvSpPr>
            <p:spPr>
              <a:xfrm>
                <a:off x="1827008" y="2120901"/>
                <a:ext cx="2298700" cy="444500"/>
              </a:xfrm>
              <a:prstGeom prst="rect">
                <a:avLst/>
              </a:prstGeom>
              <a:solidFill>
                <a:srgbClr val="005DA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solidFill>
                    <a:schemeClr val="bg1"/>
                  </a:solidFill>
                </a:endParaRPr>
              </a:p>
            </p:txBody>
          </p:sp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4E025612-AA27-495D-ADD7-5A7720CC88B1}"/>
                  </a:ext>
                </a:extLst>
              </p:cNvPr>
              <p:cNvSpPr/>
              <p:nvPr/>
            </p:nvSpPr>
            <p:spPr>
              <a:xfrm>
                <a:off x="1827008" y="2565400"/>
                <a:ext cx="2298700" cy="229235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27" name="文本框 29">
              <a:extLst>
                <a:ext uri="{FF2B5EF4-FFF2-40B4-BE49-F238E27FC236}">
                  <a16:creationId xmlns:a16="http://schemas.microsoft.com/office/drawing/2014/main" id="{E0BD86A7-0DCD-44AF-B930-747EF7016A92}"/>
                </a:ext>
              </a:extLst>
            </p:cNvPr>
            <p:cNvSpPr txBox="1"/>
            <p:nvPr/>
          </p:nvSpPr>
          <p:spPr>
            <a:xfrm>
              <a:off x="872655" y="1773426"/>
              <a:ext cx="19799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可靠性</a:t>
              </a:r>
            </a:p>
          </p:txBody>
        </p:sp>
        <p:sp>
          <p:nvSpPr>
            <p:cNvPr id="31" name="文本框 33">
              <a:extLst>
                <a:ext uri="{FF2B5EF4-FFF2-40B4-BE49-F238E27FC236}">
                  <a16:creationId xmlns:a16="http://schemas.microsoft.com/office/drawing/2014/main" id="{6CDE6D0A-56FB-49CD-83A2-75ED836D3E52}"/>
                </a:ext>
              </a:extLst>
            </p:cNvPr>
            <p:cNvSpPr txBox="1"/>
            <p:nvPr/>
          </p:nvSpPr>
          <p:spPr>
            <a:xfrm>
              <a:off x="832746" y="2399541"/>
              <a:ext cx="2059812" cy="16547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200000"/>
                </a:lnSpc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辐射效应</a:t>
              </a:r>
              <a:endPara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  <a:p>
              <a:pPr algn="ctr">
                <a:lnSpc>
                  <a:spcPct val="200000"/>
                </a:lnSpc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单粒子翻转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(SEU)</a:t>
              </a:r>
            </a:p>
            <a:p>
              <a:pPr algn="ctr">
                <a:lnSpc>
                  <a:spcPct val="200000"/>
                </a:lnSpc>
              </a:pP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…</a:t>
              </a:r>
              <a:endPara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E54D7CA0-B718-4FF6-94CF-7432678BA0B3}"/>
              </a:ext>
            </a:extLst>
          </p:cNvPr>
          <p:cNvGrpSpPr/>
          <p:nvPr/>
        </p:nvGrpSpPr>
        <p:grpSpPr>
          <a:xfrm>
            <a:off x="216300" y="1982368"/>
            <a:ext cx="2190478" cy="2955923"/>
            <a:chOff x="3443533" y="1729284"/>
            <a:chExt cx="2482703" cy="2955923"/>
          </a:xfrm>
        </p:grpSpPr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C8C1A5E3-E06D-445B-9FDC-27AD55AF0F9D}"/>
                </a:ext>
              </a:extLst>
            </p:cNvPr>
            <p:cNvGrpSpPr/>
            <p:nvPr/>
          </p:nvGrpSpPr>
          <p:grpSpPr>
            <a:xfrm>
              <a:off x="3443533" y="1729284"/>
              <a:ext cx="2482703" cy="2955923"/>
              <a:chOff x="1827008" y="2120901"/>
              <a:chExt cx="2298700" cy="2736849"/>
            </a:xfrm>
          </p:grpSpPr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09743BFD-7636-4774-BB62-ACD7CD5909FB}"/>
                  </a:ext>
                </a:extLst>
              </p:cNvPr>
              <p:cNvSpPr/>
              <p:nvPr/>
            </p:nvSpPr>
            <p:spPr>
              <a:xfrm>
                <a:off x="1827008" y="2120901"/>
                <a:ext cx="2298700" cy="444500"/>
              </a:xfrm>
              <a:prstGeom prst="rect">
                <a:avLst/>
              </a:prstGeom>
              <a:solidFill>
                <a:srgbClr val="005DA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69D7EF3A-FEC8-4C1E-94A3-33C06A087B56}"/>
                  </a:ext>
                </a:extLst>
              </p:cNvPr>
              <p:cNvSpPr/>
              <p:nvPr/>
            </p:nvSpPr>
            <p:spPr>
              <a:xfrm>
                <a:off x="1827008" y="2565400"/>
                <a:ext cx="2298700" cy="229235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solidFill>
                    <a:sysClr val="windowText" lastClr="000000"/>
                  </a:solidFill>
                </a:endParaRPr>
              </a:p>
            </p:txBody>
          </p:sp>
        </p:grpSp>
        <p:sp>
          <p:nvSpPr>
            <p:cNvPr id="29" name="文本框 31">
              <a:extLst>
                <a:ext uri="{FF2B5EF4-FFF2-40B4-BE49-F238E27FC236}">
                  <a16:creationId xmlns:a16="http://schemas.microsoft.com/office/drawing/2014/main" id="{1ACC6313-8B08-475A-A2AF-7A00F8C34DA4}"/>
                </a:ext>
              </a:extLst>
            </p:cNvPr>
            <p:cNvSpPr txBox="1"/>
            <p:nvPr/>
          </p:nvSpPr>
          <p:spPr>
            <a:xfrm>
              <a:off x="3615642" y="1779865"/>
              <a:ext cx="213848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卷积神经网络</a:t>
              </a:r>
            </a:p>
          </p:txBody>
        </p:sp>
        <p:sp>
          <p:nvSpPr>
            <p:cNvPr id="36" name="文本框 33">
              <a:extLst>
                <a:ext uri="{FF2B5EF4-FFF2-40B4-BE49-F238E27FC236}">
                  <a16:creationId xmlns:a16="http://schemas.microsoft.com/office/drawing/2014/main" id="{2FBBA6F6-060D-498E-8D62-39031CC591E4}"/>
                </a:ext>
              </a:extLst>
            </p:cNvPr>
            <p:cNvSpPr txBox="1"/>
            <p:nvPr/>
          </p:nvSpPr>
          <p:spPr>
            <a:xfrm>
              <a:off x="3654976" y="2398527"/>
              <a:ext cx="2059812" cy="11007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200000"/>
                </a:lnSpc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高精度</a:t>
              </a:r>
              <a:endParaRPr lang="en-US" altLang="zh-CN" strike="sngStrike" dirty="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  <a:p>
              <a:pPr algn="ctr">
                <a:lnSpc>
                  <a:spcPct val="200000"/>
                </a:lnSpc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视觉识别平台</a:t>
              </a:r>
            </a:p>
          </p:txBody>
        </p:sp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C8816777-AEE8-46D5-82E1-D16093AA91F2}"/>
              </a:ext>
            </a:extLst>
          </p:cNvPr>
          <p:cNvGrpSpPr/>
          <p:nvPr/>
        </p:nvGrpSpPr>
        <p:grpSpPr>
          <a:xfrm>
            <a:off x="2714101" y="1981354"/>
            <a:ext cx="2108061" cy="2955923"/>
            <a:chOff x="6242334" y="1729284"/>
            <a:chExt cx="2529561" cy="2955923"/>
          </a:xfrm>
        </p:grpSpPr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8D20C19E-9734-4BFD-AB95-07D0A3DE0A07}"/>
                </a:ext>
              </a:extLst>
            </p:cNvPr>
            <p:cNvGrpSpPr/>
            <p:nvPr/>
          </p:nvGrpSpPr>
          <p:grpSpPr>
            <a:xfrm>
              <a:off x="6265764" y="1729284"/>
              <a:ext cx="2482703" cy="2955923"/>
              <a:chOff x="1827008" y="2120901"/>
              <a:chExt cx="2298700" cy="2736849"/>
            </a:xfrm>
          </p:grpSpPr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D03A18EB-D1E0-4B42-A2D7-BF7A01E19EC3}"/>
                  </a:ext>
                </a:extLst>
              </p:cNvPr>
              <p:cNvSpPr/>
              <p:nvPr/>
            </p:nvSpPr>
            <p:spPr>
              <a:xfrm>
                <a:off x="1827008" y="2120901"/>
                <a:ext cx="2298700" cy="444500"/>
              </a:xfrm>
              <a:prstGeom prst="rect">
                <a:avLst/>
              </a:prstGeom>
              <a:solidFill>
                <a:srgbClr val="005DA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/>
              </a:p>
            </p:txBody>
          </p:sp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58647490-FAAC-4B5D-836E-1323135D6340}"/>
                  </a:ext>
                </a:extLst>
              </p:cNvPr>
              <p:cNvSpPr/>
              <p:nvPr/>
            </p:nvSpPr>
            <p:spPr>
              <a:xfrm>
                <a:off x="1827008" y="2565400"/>
                <a:ext cx="2298700" cy="229235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/>
              </a:p>
            </p:txBody>
          </p:sp>
        </p:grpSp>
        <p:sp>
          <p:nvSpPr>
            <p:cNvPr id="28" name="文本框 30">
              <a:extLst>
                <a:ext uri="{FF2B5EF4-FFF2-40B4-BE49-F238E27FC236}">
                  <a16:creationId xmlns:a16="http://schemas.microsoft.com/office/drawing/2014/main" id="{97C1DBD3-B8CB-411A-AEDB-451CDCC3D639}"/>
                </a:ext>
              </a:extLst>
            </p:cNvPr>
            <p:cNvSpPr txBox="1"/>
            <p:nvPr/>
          </p:nvSpPr>
          <p:spPr>
            <a:xfrm>
              <a:off x="6242334" y="1780879"/>
              <a:ext cx="252956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SRAM</a:t>
              </a:r>
              <a:r>
                <a:rPr lang="zh-CN" alt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型</a:t>
              </a:r>
              <a:r>
                <a:rPr lang="en-US" altLang="zh-CN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FPGA</a:t>
              </a:r>
              <a:endPara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7" name="文本框 33">
              <a:extLst>
                <a:ext uri="{FF2B5EF4-FFF2-40B4-BE49-F238E27FC236}">
                  <a16:creationId xmlns:a16="http://schemas.microsoft.com/office/drawing/2014/main" id="{0E50D641-8830-4BB8-8ACF-A5189512F17A}"/>
                </a:ext>
              </a:extLst>
            </p:cNvPr>
            <p:cNvSpPr txBox="1"/>
            <p:nvPr/>
          </p:nvSpPr>
          <p:spPr>
            <a:xfrm>
              <a:off x="6409110" y="2404401"/>
              <a:ext cx="2169696" cy="16547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200000"/>
                </a:lnSpc>
              </a:pPr>
              <a:r>
                <a:rPr lang="zh-CN" altLang="en-US" dirty="0">
                  <a:latin typeface="宋体" panose="02010600030101010101" pitchFamily="2" charset="-122"/>
                  <a:ea typeface="宋体" panose="02010600030101010101" pitchFamily="2" charset="-122"/>
                </a:rPr>
                <a:t>可重配置能力</a:t>
              </a:r>
              <a:endParaRPr lang="en-US" altLang="zh-CN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  <a:p>
              <a:pPr algn="ctr">
                <a:lnSpc>
                  <a:spcPct val="200000"/>
                </a:lnSpc>
              </a:pPr>
              <a:r>
                <a:rPr lang="zh-CN" altLang="en-US" dirty="0">
                  <a:latin typeface="宋体" panose="02010600030101010101" pitchFamily="2" charset="-122"/>
                  <a:ea typeface="宋体" panose="02010600030101010101" pitchFamily="2" charset="-122"/>
                </a:rPr>
                <a:t>并行计算能力</a:t>
              </a:r>
              <a:endParaRPr lang="en-US" altLang="zh-CN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  <a:p>
              <a:pPr algn="ctr">
                <a:lnSpc>
                  <a:spcPct val="200000"/>
                </a:lnSpc>
              </a:pPr>
              <a:r>
                <a:rPr lang="zh-CN" altLang="en-US" dirty="0">
                  <a:latin typeface="宋体" panose="02010600030101010101" pitchFamily="2" charset="-122"/>
                  <a:ea typeface="宋体" panose="02010600030101010101" pitchFamily="2" charset="-122"/>
                </a:rPr>
                <a:t>辐射粒子敏感性</a:t>
              </a:r>
              <a:endPara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491A554B-7141-4185-832B-109ACCFB44B4}"/>
              </a:ext>
            </a:extLst>
          </p:cNvPr>
          <p:cNvGrpSpPr/>
          <p:nvPr/>
        </p:nvGrpSpPr>
        <p:grpSpPr>
          <a:xfrm>
            <a:off x="7646814" y="1981353"/>
            <a:ext cx="1994862" cy="2955924"/>
            <a:chOff x="9087995" y="1729283"/>
            <a:chExt cx="2482703" cy="2955924"/>
          </a:xfrm>
        </p:grpSpPr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FC884D0E-E1E5-4C12-AF80-DF3404BD5F71}"/>
                </a:ext>
              </a:extLst>
            </p:cNvPr>
            <p:cNvGrpSpPr/>
            <p:nvPr/>
          </p:nvGrpSpPr>
          <p:grpSpPr>
            <a:xfrm>
              <a:off x="9087995" y="1729283"/>
              <a:ext cx="2482703" cy="2955924"/>
              <a:chOff x="1827008" y="2120900"/>
              <a:chExt cx="2298700" cy="2736850"/>
            </a:xfrm>
          </p:grpSpPr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459544F1-1D28-423F-8686-1DEA775DDE5F}"/>
                  </a:ext>
                </a:extLst>
              </p:cNvPr>
              <p:cNvSpPr/>
              <p:nvPr/>
            </p:nvSpPr>
            <p:spPr>
              <a:xfrm>
                <a:off x="1827008" y="2120900"/>
                <a:ext cx="2298700" cy="444500"/>
              </a:xfrm>
              <a:prstGeom prst="rect">
                <a:avLst/>
              </a:prstGeom>
              <a:solidFill>
                <a:srgbClr val="005DA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/>
              </a:p>
            </p:txBody>
          </p:sp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CD66F218-A078-4101-B4EB-B8DDC5BE6992}"/>
                  </a:ext>
                </a:extLst>
              </p:cNvPr>
              <p:cNvSpPr/>
              <p:nvPr/>
            </p:nvSpPr>
            <p:spPr>
              <a:xfrm>
                <a:off x="1827008" y="2565400"/>
                <a:ext cx="2298700" cy="229235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/>
              </a:p>
            </p:txBody>
          </p:sp>
        </p:grpSp>
        <p:sp>
          <p:nvSpPr>
            <p:cNvPr id="30" name="文本框 32">
              <a:extLst>
                <a:ext uri="{FF2B5EF4-FFF2-40B4-BE49-F238E27FC236}">
                  <a16:creationId xmlns:a16="http://schemas.microsoft.com/office/drawing/2014/main" id="{58150690-D5CD-4DFF-BA7F-AF302D70F1E2}"/>
                </a:ext>
              </a:extLst>
            </p:cNvPr>
            <p:cNvSpPr txBox="1"/>
            <p:nvPr/>
          </p:nvSpPr>
          <p:spPr>
            <a:xfrm>
              <a:off x="9168842" y="1769268"/>
              <a:ext cx="230673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安全关键领域</a:t>
              </a:r>
            </a:p>
          </p:txBody>
        </p:sp>
        <p:sp>
          <p:nvSpPr>
            <p:cNvPr id="38" name="文本框 33">
              <a:extLst>
                <a:ext uri="{FF2B5EF4-FFF2-40B4-BE49-F238E27FC236}">
                  <a16:creationId xmlns:a16="http://schemas.microsoft.com/office/drawing/2014/main" id="{BEF090F5-04B1-4F2A-8F56-0E9F3E9F3A4B}"/>
                </a:ext>
              </a:extLst>
            </p:cNvPr>
            <p:cNvSpPr txBox="1"/>
            <p:nvPr/>
          </p:nvSpPr>
          <p:spPr>
            <a:xfrm>
              <a:off x="9156688" y="2399541"/>
              <a:ext cx="2345314" cy="16547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200000"/>
                </a:lnSpc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空间应用</a:t>
              </a:r>
              <a:endPara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  <a:p>
              <a:pPr algn="ctr">
                <a:lnSpc>
                  <a:spcPct val="200000"/>
                </a:lnSpc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高可靠地面应用</a:t>
              </a:r>
              <a:endPara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  <a:p>
              <a:pPr algn="ctr">
                <a:lnSpc>
                  <a:spcPct val="200000"/>
                </a:lnSpc>
              </a:pP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…</a:t>
              </a:r>
              <a:endPara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ED2A80B7-D3E1-640B-F784-0E0A42D661D9}"/>
              </a:ext>
            </a:extLst>
          </p:cNvPr>
          <p:cNvGrpSpPr/>
          <p:nvPr/>
        </p:nvGrpSpPr>
        <p:grpSpPr>
          <a:xfrm>
            <a:off x="9968525" y="1982598"/>
            <a:ext cx="1994862" cy="2955923"/>
            <a:chOff x="9087995" y="1729284"/>
            <a:chExt cx="2482703" cy="2955923"/>
          </a:xfrm>
        </p:grpSpPr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FF82A4BF-1B6A-03A8-4F78-820482ABDE9D}"/>
                </a:ext>
              </a:extLst>
            </p:cNvPr>
            <p:cNvGrpSpPr/>
            <p:nvPr/>
          </p:nvGrpSpPr>
          <p:grpSpPr>
            <a:xfrm>
              <a:off x="9087995" y="1729284"/>
              <a:ext cx="2482703" cy="2955923"/>
              <a:chOff x="1827008" y="2120901"/>
              <a:chExt cx="2298700" cy="2736849"/>
            </a:xfrm>
          </p:grpSpPr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1668A589-F492-A43E-4408-D256C9B1F397}"/>
                  </a:ext>
                </a:extLst>
              </p:cNvPr>
              <p:cNvSpPr/>
              <p:nvPr/>
            </p:nvSpPr>
            <p:spPr>
              <a:xfrm>
                <a:off x="1827008" y="2120901"/>
                <a:ext cx="2298700" cy="444500"/>
              </a:xfrm>
              <a:prstGeom prst="rect">
                <a:avLst/>
              </a:prstGeom>
              <a:solidFill>
                <a:srgbClr val="005DA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/>
              </a:p>
            </p:txBody>
          </p:sp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98A61776-DF84-5A73-84BA-FA7A95B2594A}"/>
                  </a:ext>
                </a:extLst>
              </p:cNvPr>
              <p:cNvSpPr/>
              <p:nvPr/>
            </p:nvSpPr>
            <p:spPr>
              <a:xfrm>
                <a:off x="1827008" y="2565400"/>
                <a:ext cx="2298700" cy="229235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/>
              </a:p>
            </p:txBody>
          </p:sp>
        </p:grpSp>
        <p:sp>
          <p:nvSpPr>
            <p:cNvPr id="12" name="文本框 32">
              <a:extLst>
                <a:ext uri="{FF2B5EF4-FFF2-40B4-BE49-F238E27FC236}">
                  <a16:creationId xmlns:a16="http://schemas.microsoft.com/office/drawing/2014/main" id="{4BF7A4C1-8CE4-F452-050F-77DDAEB6D4A2}"/>
                </a:ext>
              </a:extLst>
            </p:cNvPr>
            <p:cNvSpPr txBox="1"/>
            <p:nvPr/>
          </p:nvSpPr>
          <p:spPr>
            <a:xfrm>
              <a:off x="9169145" y="1768024"/>
              <a:ext cx="23204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传统保护局限</a:t>
              </a:r>
            </a:p>
          </p:txBody>
        </p:sp>
        <p:sp>
          <p:nvSpPr>
            <p:cNvPr id="13" name="文本框 33">
              <a:extLst>
                <a:ext uri="{FF2B5EF4-FFF2-40B4-BE49-F238E27FC236}">
                  <a16:creationId xmlns:a16="http://schemas.microsoft.com/office/drawing/2014/main" id="{94F2A2B1-CB75-BB67-ED50-7E1495B15C7A}"/>
                </a:ext>
              </a:extLst>
            </p:cNvPr>
            <p:cNvSpPr txBox="1"/>
            <p:nvPr/>
          </p:nvSpPr>
          <p:spPr>
            <a:xfrm>
              <a:off x="9299440" y="2398297"/>
              <a:ext cx="2059812" cy="22087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200000"/>
                </a:lnSpc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三模冗余</a:t>
              </a:r>
              <a:endPara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  <a:p>
              <a:pPr algn="ctr">
                <a:lnSpc>
                  <a:spcPct val="200000"/>
                </a:lnSpc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加和校验</a:t>
              </a:r>
              <a:endPara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  <a:p>
              <a:pPr algn="ctr">
                <a:lnSpc>
                  <a:spcPct val="200000"/>
                </a:lnSpc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资源开销高</a:t>
              </a:r>
              <a:endPara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  <a:p>
              <a:pPr algn="ctr">
                <a:lnSpc>
                  <a:spcPct val="200000"/>
                </a:lnSpc>
              </a:pPr>
              <a:endPara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sp>
        <p:nvSpPr>
          <p:cNvPr id="46" name="灯片编号占位符 2">
            <a:extLst>
              <a:ext uri="{FF2B5EF4-FFF2-40B4-BE49-F238E27FC236}">
                <a16:creationId xmlns:a16="http://schemas.microsoft.com/office/drawing/2014/main" id="{8653032D-D2C0-4FA8-A06A-260098A6BD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64709" y="6492875"/>
            <a:ext cx="2844800" cy="365125"/>
          </a:xfrm>
        </p:spPr>
        <p:txBody>
          <a:bodyPr/>
          <a:lstStyle/>
          <a:p>
            <a:pPr algn="ctr" defTabSz="1219170"/>
            <a:fld id="{0C913308-F349-4B6D-A68A-DD1791B4A57B}" type="slidenum">
              <a:rPr lang="zh-CN" altLang="en-US">
                <a:latin typeface="Arial"/>
                <a:ea typeface="SimSun"/>
              </a:rPr>
              <a:pPr algn="ctr" defTabSz="1219170"/>
              <a:t>4</a:t>
            </a:fld>
            <a:endParaRPr lang="zh-CN" altLang="en-US" dirty="0">
              <a:latin typeface="Arial"/>
              <a:ea typeface="SimSun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38117428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967740" y="403860"/>
            <a:ext cx="3592685" cy="122478"/>
            <a:chOff x="1005840" y="678180"/>
            <a:chExt cx="4023360" cy="137160"/>
          </a:xfrm>
        </p:grpSpPr>
        <p:cxnSp>
          <p:nvCxnSpPr>
            <p:cNvPr id="4" name="直接连接符 3"/>
            <p:cNvCxnSpPr/>
            <p:nvPr/>
          </p:nvCxnSpPr>
          <p:spPr>
            <a:xfrm>
              <a:off x="1005840" y="746760"/>
              <a:ext cx="3886200" cy="0"/>
            </a:xfrm>
            <a:prstGeom prst="line">
              <a:avLst/>
            </a:prstGeom>
            <a:ln w="3175">
              <a:solidFill>
                <a:srgbClr val="005D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椭圆 4"/>
            <p:cNvSpPr/>
            <p:nvPr/>
          </p:nvSpPr>
          <p:spPr>
            <a:xfrm>
              <a:off x="4892040" y="678180"/>
              <a:ext cx="137160" cy="137160"/>
            </a:xfrm>
            <a:prstGeom prst="ellipse">
              <a:avLst/>
            </a:prstGeom>
            <a:solidFill>
              <a:srgbClr val="005D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方正正纤黑简体"/>
                <a:cs typeface="+mn-cs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 flipH="1">
            <a:off x="7640462" y="403860"/>
            <a:ext cx="3592688" cy="122478"/>
            <a:chOff x="1005840" y="678180"/>
            <a:chExt cx="4023360" cy="137160"/>
          </a:xfrm>
        </p:grpSpPr>
        <p:cxnSp>
          <p:nvCxnSpPr>
            <p:cNvPr id="8" name="直接连接符 7"/>
            <p:cNvCxnSpPr/>
            <p:nvPr/>
          </p:nvCxnSpPr>
          <p:spPr>
            <a:xfrm>
              <a:off x="1005840" y="746760"/>
              <a:ext cx="3886200" cy="0"/>
            </a:xfrm>
            <a:prstGeom prst="line">
              <a:avLst/>
            </a:prstGeom>
            <a:ln w="3175">
              <a:solidFill>
                <a:srgbClr val="005D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椭圆 8"/>
            <p:cNvSpPr/>
            <p:nvPr/>
          </p:nvSpPr>
          <p:spPr>
            <a:xfrm>
              <a:off x="4892040" y="678180"/>
              <a:ext cx="137160" cy="137160"/>
            </a:xfrm>
            <a:prstGeom prst="ellipse">
              <a:avLst/>
            </a:prstGeom>
            <a:solidFill>
              <a:srgbClr val="005D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方正正纤黑简体"/>
                <a:cs typeface="+mn-cs"/>
              </a:endParaRP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4905074" y="180052"/>
            <a:ext cx="24288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加速器分类</a:t>
            </a:r>
          </a:p>
        </p:txBody>
      </p:sp>
      <p:sp>
        <p:nvSpPr>
          <p:cNvPr id="17" name="灯片编号占位符 2">
            <a:extLst>
              <a:ext uri="{FF2B5EF4-FFF2-40B4-BE49-F238E27FC236}">
                <a16:creationId xmlns:a16="http://schemas.microsoft.com/office/drawing/2014/main" id="{5A19D7E4-BFD6-44E8-B5B7-3230750DA9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64709" y="6492875"/>
            <a:ext cx="2844800" cy="365125"/>
          </a:xfrm>
        </p:spPr>
        <p:txBody>
          <a:bodyPr/>
          <a:lstStyle/>
          <a:p>
            <a:pPr algn="ctr" defTabSz="1219170"/>
            <a:fld id="{0C913308-F349-4B6D-A68A-DD1791B4A57B}" type="slidenum">
              <a:rPr lang="zh-CN" altLang="en-US">
                <a:latin typeface="Arial"/>
                <a:ea typeface="SimSun"/>
              </a:rPr>
              <a:pPr algn="ctr" defTabSz="1219170"/>
              <a:t>5</a:t>
            </a:fld>
            <a:endParaRPr lang="zh-CN" altLang="en-US" dirty="0">
              <a:latin typeface="Arial"/>
              <a:ea typeface="SimSun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FAAAD93-D345-E685-7612-156DB10A66B9}"/>
              </a:ext>
            </a:extLst>
          </p:cNvPr>
          <p:cNvSpPr txBox="1"/>
          <p:nvPr/>
        </p:nvSpPr>
        <p:spPr>
          <a:xfrm>
            <a:off x="967740" y="1857913"/>
            <a:ext cx="10201807" cy="2805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基于</a:t>
            </a:r>
            <a:r>
              <a:rPr lang="en-US" altLang="zh-CN" sz="2000" b="1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FPGA</a:t>
            </a:r>
            <a:r>
              <a:rPr lang="zh-CN" altLang="en-US" sz="2000" b="1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</a:t>
            </a:r>
            <a:r>
              <a:rPr lang="en-US" altLang="zh-CN" sz="2000" b="1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CNN</a:t>
            </a:r>
            <a:r>
              <a:rPr lang="zh-CN" altLang="en-US" sz="2000" b="1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加速器分类：</a:t>
            </a:r>
            <a:endParaRPr lang="en-US" altLang="zh-CN" sz="20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流式架构（</a:t>
            </a:r>
            <a:r>
              <a:rPr lang="en-US" altLang="zh-CN" sz="2000" b="1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Streaming Architecture</a:t>
            </a:r>
            <a:r>
              <a:rPr lang="zh-CN" altLang="en-US" sz="2000" b="1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2000" b="1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SA</a:t>
            </a:r>
            <a:r>
              <a:rPr lang="zh-CN" altLang="en-US" sz="2000" b="1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</a:t>
            </a:r>
            <a:endParaRPr lang="en-US" altLang="zh-CN" sz="2000" b="1" dirty="0"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将不同层映射到</a:t>
            </a:r>
            <a:r>
              <a: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FPGA</a:t>
            </a:r>
            <a:r>
              <a: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的不同资源</a:t>
            </a:r>
            <a:endParaRPr lang="en-US" altLang="zh-CN" sz="2000" b="1" dirty="0"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单一计算引擎（</a:t>
            </a:r>
            <a:r>
              <a: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Single Computation Engine</a:t>
            </a:r>
            <a:r>
              <a: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SCE</a:t>
            </a:r>
            <a:r>
              <a: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），复用逻辑来处理不同层</a:t>
            </a:r>
            <a:endParaRPr lang="en-US" altLang="zh-CN" sz="20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指令集架构（ </a:t>
            </a:r>
            <a:r>
              <a: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Instruction Set Architecture</a:t>
            </a:r>
            <a:r>
              <a: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ISA</a:t>
            </a:r>
            <a:r>
              <a: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</a:t>
            </a:r>
            <a:endParaRPr lang="en-US" altLang="zh-CN" sz="20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CN" altLang="en-US" sz="2000" b="1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508D3C62-6DD6-9330-C990-57A0BE6960FD}"/>
              </a:ext>
            </a:extLst>
          </p:cNvPr>
          <p:cNvSpPr/>
          <p:nvPr/>
        </p:nvSpPr>
        <p:spPr>
          <a:xfrm>
            <a:off x="3478699" y="4935675"/>
            <a:ext cx="5234602" cy="788894"/>
          </a:xfrm>
          <a:prstGeom prst="rect">
            <a:avLst/>
          </a:prstGeom>
          <a:solidFill>
            <a:srgbClr val="005D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zh-CN" sz="2000" b="1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基于</a:t>
            </a:r>
            <a:r>
              <a:rPr lang="zh-CN" altLang="en-US" sz="2000" b="1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指令集架构</a:t>
            </a:r>
            <a:r>
              <a:rPr lang="zh-CN" altLang="zh-CN" sz="2000" b="1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的</a:t>
            </a:r>
            <a:r>
              <a:rPr lang="en-US" altLang="zh-CN" sz="2000" b="1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FPGA CNN</a:t>
            </a:r>
            <a:r>
              <a:rPr lang="zh-CN" altLang="zh-CN" sz="2000" b="1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加速器</a:t>
            </a:r>
            <a:r>
              <a:rPr lang="en-US" altLang="zh-CN" sz="2000" b="1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DPU</a:t>
            </a:r>
            <a:endParaRPr lang="en-US" altLang="zh-CN" sz="20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71816730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967740" y="403860"/>
            <a:ext cx="3592685" cy="122478"/>
            <a:chOff x="1005840" y="678180"/>
            <a:chExt cx="4023360" cy="137160"/>
          </a:xfrm>
        </p:grpSpPr>
        <p:cxnSp>
          <p:nvCxnSpPr>
            <p:cNvPr id="4" name="直接连接符 3"/>
            <p:cNvCxnSpPr/>
            <p:nvPr/>
          </p:nvCxnSpPr>
          <p:spPr>
            <a:xfrm>
              <a:off x="1005840" y="746760"/>
              <a:ext cx="3886200" cy="0"/>
            </a:xfrm>
            <a:prstGeom prst="line">
              <a:avLst/>
            </a:prstGeom>
            <a:ln w="3175">
              <a:solidFill>
                <a:srgbClr val="005D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椭圆 4"/>
            <p:cNvSpPr/>
            <p:nvPr/>
          </p:nvSpPr>
          <p:spPr>
            <a:xfrm>
              <a:off x="4892040" y="678180"/>
              <a:ext cx="137160" cy="137160"/>
            </a:xfrm>
            <a:prstGeom prst="ellipse">
              <a:avLst/>
            </a:prstGeom>
            <a:solidFill>
              <a:srgbClr val="005D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方正正纤黑简体"/>
                <a:cs typeface="+mn-cs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 flipH="1">
            <a:off x="7640462" y="403860"/>
            <a:ext cx="3592688" cy="122478"/>
            <a:chOff x="1005840" y="678180"/>
            <a:chExt cx="4023360" cy="137160"/>
          </a:xfrm>
        </p:grpSpPr>
        <p:cxnSp>
          <p:nvCxnSpPr>
            <p:cNvPr id="8" name="直接连接符 7"/>
            <p:cNvCxnSpPr/>
            <p:nvPr/>
          </p:nvCxnSpPr>
          <p:spPr>
            <a:xfrm>
              <a:off x="1005840" y="746760"/>
              <a:ext cx="3886200" cy="0"/>
            </a:xfrm>
            <a:prstGeom prst="line">
              <a:avLst/>
            </a:prstGeom>
            <a:ln w="3175">
              <a:solidFill>
                <a:srgbClr val="005D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椭圆 8"/>
            <p:cNvSpPr/>
            <p:nvPr/>
          </p:nvSpPr>
          <p:spPr>
            <a:xfrm>
              <a:off x="4892040" y="678180"/>
              <a:ext cx="137160" cy="137160"/>
            </a:xfrm>
            <a:prstGeom prst="ellipse">
              <a:avLst/>
            </a:prstGeom>
            <a:solidFill>
              <a:srgbClr val="005D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方正正纤黑简体"/>
                <a:cs typeface="+mn-cs"/>
              </a:endParaRP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5087016" y="180052"/>
            <a:ext cx="20649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b="1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DPU</a:t>
            </a:r>
            <a:r>
              <a:rPr lang="zh-CN" altLang="en-US" sz="3200" b="1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简介</a:t>
            </a:r>
          </a:p>
        </p:txBody>
      </p:sp>
      <p:sp>
        <p:nvSpPr>
          <p:cNvPr id="17" name="灯片编号占位符 2">
            <a:extLst>
              <a:ext uri="{FF2B5EF4-FFF2-40B4-BE49-F238E27FC236}">
                <a16:creationId xmlns:a16="http://schemas.microsoft.com/office/drawing/2014/main" id="{5A19D7E4-BFD6-44E8-B5B7-3230750DA9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64709" y="6492875"/>
            <a:ext cx="2844800" cy="365125"/>
          </a:xfrm>
        </p:spPr>
        <p:txBody>
          <a:bodyPr/>
          <a:lstStyle/>
          <a:p>
            <a:pPr algn="ctr" defTabSz="1219170"/>
            <a:fld id="{0C913308-F349-4B6D-A68A-DD1791B4A57B}" type="slidenum">
              <a:rPr lang="zh-CN" altLang="en-US">
                <a:latin typeface="Arial"/>
                <a:ea typeface="SimSun"/>
              </a:rPr>
              <a:pPr algn="ctr" defTabSz="1219170"/>
              <a:t>6</a:t>
            </a:fld>
            <a:endParaRPr lang="zh-CN" altLang="en-US" dirty="0">
              <a:latin typeface="Arial"/>
              <a:ea typeface="SimSun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1502657-85EF-00B7-3402-E15F1FCB410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792"/>
          <a:stretch/>
        </p:blipFill>
        <p:spPr bwMode="auto">
          <a:xfrm>
            <a:off x="2503869" y="1536546"/>
            <a:ext cx="7184261" cy="482121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1C23D9DD-E908-FFCE-1BFC-DAE90737EA7C}"/>
              </a:ext>
            </a:extLst>
          </p:cNvPr>
          <p:cNvSpPr txBox="1"/>
          <p:nvPr/>
        </p:nvSpPr>
        <p:spPr>
          <a:xfrm>
            <a:off x="634685" y="1063404"/>
            <a:ext cx="749268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Xilinx</a:t>
            </a:r>
            <a:r>
              <a:rPr lang="zh-CN" altLang="zh-CN" sz="2000" b="1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深度学习处理单元（</a:t>
            </a:r>
            <a:r>
              <a:rPr lang="en-US" altLang="zh-CN" sz="2000" b="1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Deep Learning Processing Unit</a:t>
            </a:r>
            <a:r>
              <a:rPr lang="zh-CN" altLang="zh-CN" sz="2000" b="1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2000" b="1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DPU</a:t>
            </a:r>
            <a:r>
              <a:rPr lang="zh-CN" altLang="zh-CN" sz="2000" b="1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</a:t>
            </a:r>
            <a:endParaRPr lang="zh-CN" altLang="en-US" sz="2000" b="1" dirty="0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7FF5AE81-EBC2-30A4-4ECC-A98591B018D4}"/>
              </a:ext>
            </a:extLst>
          </p:cNvPr>
          <p:cNvGrpSpPr/>
          <p:nvPr/>
        </p:nvGrpSpPr>
        <p:grpSpPr>
          <a:xfrm>
            <a:off x="9363103" y="2388402"/>
            <a:ext cx="1612559" cy="399956"/>
            <a:chOff x="2492504" y="1515650"/>
            <a:chExt cx="2065251" cy="266700"/>
          </a:xfrm>
        </p:grpSpPr>
        <p:sp>
          <p:nvSpPr>
            <p:cNvPr id="11" name="矩形: 圆角 10">
              <a:extLst>
                <a:ext uri="{FF2B5EF4-FFF2-40B4-BE49-F238E27FC236}">
                  <a16:creationId xmlns:a16="http://schemas.microsoft.com/office/drawing/2014/main" id="{2B74902A-3E67-0365-5D9E-783476308917}"/>
                </a:ext>
              </a:extLst>
            </p:cNvPr>
            <p:cNvSpPr/>
            <p:nvPr/>
          </p:nvSpPr>
          <p:spPr bwMode="auto">
            <a:xfrm>
              <a:off x="2944080" y="1515650"/>
              <a:ext cx="1613675" cy="266700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zh-CN" altLang="en-US" sz="1400" b="1" dirty="0">
                  <a:latin typeface="宋体" panose="02010600030101010101" pitchFamily="2" charset="-122"/>
                  <a:ea typeface="宋体" panose="02010600030101010101" pitchFamily="2" charset="-122"/>
                </a:rPr>
                <a:t>指令解析</a:t>
              </a:r>
            </a:p>
          </p:txBody>
        </p:sp>
        <p:cxnSp>
          <p:nvCxnSpPr>
            <p:cNvPr id="13" name="直接箭头连接符 12">
              <a:extLst>
                <a:ext uri="{FF2B5EF4-FFF2-40B4-BE49-F238E27FC236}">
                  <a16:creationId xmlns:a16="http://schemas.microsoft.com/office/drawing/2014/main" id="{0BEA7459-7A81-DA82-525B-A079ACD832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92504" y="1649000"/>
              <a:ext cx="451576" cy="133350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776D5F0B-2D4A-A7D3-6E69-1A0B791111AB}"/>
              </a:ext>
            </a:extLst>
          </p:cNvPr>
          <p:cNvGrpSpPr/>
          <p:nvPr/>
        </p:nvGrpSpPr>
        <p:grpSpPr>
          <a:xfrm>
            <a:off x="9363103" y="5321454"/>
            <a:ext cx="1612559" cy="399956"/>
            <a:chOff x="2492504" y="1515650"/>
            <a:chExt cx="2065251" cy="266700"/>
          </a:xfrm>
        </p:grpSpPr>
        <p:sp>
          <p:nvSpPr>
            <p:cNvPr id="23" name="矩形: 圆角 22">
              <a:extLst>
                <a:ext uri="{FF2B5EF4-FFF2-40B4-BE49-F238E27FC236}">
                  <a16:creationId xmlns:a16="http://schemas.microsoft.com/office/drawing/2014/main" id="{91E2C11C-4229-8295-69A3-946B7265953F}"/>
                </a:ext>
              </a:extLst>
            </p:cNvPr>
            <p:cNvSpPr/>
            <p:nvPr/>
          </p:nvSpPr>
          <p:spPr bwMode="auto">
            <a:xfrm>
              <a:off x="2944080" y="1515650"/>
              <a:ext cx="1613675" cy="266700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zh-CN" altLang="en-US" sz="1400" b="1" dirty="0">
                  <a:latin typeface="宋体" panose="02010600030101010101" pitchFamily="2" charset="-122"/>
                  <a:ea typeface="宋体" panose="02010600030101010101" pitchFamily="2" charset="-122"/>
                </a:rPr>
                <a:t>内存管理</a:t>
              </a:r>
            </a:p>
          </p:txBody>
        </p:sp>
        <p:cxnSp>
          <p:nvCxnSpPr>
            <p:cNvPr id="24" name="直接箭头连接符 23">
              <a:extLst>
                <a:ext uri="{FF2B5EF4-FFF2-40B4-BE49-F238E27FC236}">
                  <a16:creationId xmlns:a16="http://schemas.microsoft.com/office/drawing/2014/main" id="{9DC4B1C4-B3CC-0681-A178-6999F92EFE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92504" y="1649000"/>
              <a:ext cx="451576" cy="133350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4BCB7AF6-470A-B340-EEFC-D9DF9124E657}"/>
              </a:ext>
            </a:extLst>
          </p:cNvPr>
          <p:cNvGrpSpPr/>
          <p:nvPr/>
        </p:nvGrpSpPr>
        <p:grpSpPr>
          <a:xfrm>
            <a:off x="6045279" y="3886787"/>
            <a:ext cx="4827119" cy="1122535"/>
            <a:chOff x="6045279" y="3886787"/>
            <a:chExt cx="4827119" cy="1122535"/>
          </a:xfrm>
        </p:grpSpPr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A472AF3B-1630-58C3-33B8-67AF997E806C}"/>
                </a:ext>
              </a:extLst>
            </p:cNvPr>
            <p:cNvSpPr/>
            <p:nvPr/>
          </p:nvSpPr>
          <p:spPr bwMode="auto">
            <a:xfrm>
              <a:off x="6045279" y="4385262"/>
              <a:ext cx="1673165" cy="62406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  <a:effectLst>
              <a:innerShdw blurRad="88900">
                <a:prstClr val="black"/>
              </a:innerShdw>
            </a:effectLst>
          </p:spPr>
          <p:txBody>
            <a:bodyPr wrap="square" rtlCol="0" anchor="ctr">
              <a:noAutofit/>
            </a:bodyPr>
            <a:lstStyle/>
            <a:p>
              <a:pPr algn="l"/>
              <a:endParaRPr lang="zh-CN" altLang="en-US" dirty="0"/>
            </a:p>
          </p:txBody>
        </p: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7A9FADDD-C61D-9F2C-5986-3946042AAD29}"/>
                </a:ext>
              </a:extLst>
            </p:cNvPr>
            <p:cNvGrpSpPr/>
            <p:nvPr/>
          </p:nvGrpSpPr>
          <p:grpSpPr>
            <a:xfrm>
              <a:off x="7701701" y="3886787"/>
              <a:ext cx="3170697" cy="498475"/>
              <a:chOff x="2492504" y="1418831"/>
              <a:chExt cx="4423325" cy="363519"/>
            </a:xfrm>
          </p:grpSpPr>
          <p:sp>
            <p:nvSpPr>
              <p:cNvPr id="15" name="矩形: 圆角 14">
                <a:extLst>
                  <a:ext uri="{FF2B5EF4-FFF2-40B4-BE49-F238E27FC236}">
                    <a16:creationId xmlns:a16="http://schemas.microsoft.com/office/drawing/2014/main" id="{8715EB60-E1D2-6E9D-EA4B-FCECD60D4D26}"/>
                  </a:ext>
                </a:extLst>
              </p:cNvPr>
              <p:cNvSpPr/>
              <p:nvPr/>
            </p:nvSpPr>
            <p:spPr bwMode="auto">
              <a:xfrm>
                <a:off x="5302155" y="1418831"/>
                <a:ext cx="1613674" cy="266700"/>
              </a:xfrm>
              <a:prstGeom prst="roundRect">
                <a:avLst/>
              </a:prstGeom>
              <a:solidFill>
                <a:srgbClr val="FF0000"/>
              </a:solidFill>
              <a:ln>
                <a:noFill/>
              </a:ln>
              <a:effectLst/>
            </p:spPr>
            <p:txBody>
              <a:bodyPr wrap="square" rtlCol="0" anchor="ctr">
                <a:noAutofit/>
              </a:bodyPr>
              <a:lstStyle/>
              <a:p>
                <a:pPr algn="ctr"/>
                <a:r>
                  <a:rPr lang="en-US" altLang="zh-CN" sz="2400" b="1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43%</a:t>
                </a:r>
                <a:endParaRPr lang="zh-CN" altLang="en-US" sz="2400" b="1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cxnSp>
            <p:nvCxnSpPr>
              <p:cNvPr id="16" name="直接箭头连接符 15">
                <a:extLst>
                  <a:ext uri="{FF2B5EF4-FFF2-40B4-BE49-F238E27FC236}">
                    <a16:creationId xmlns:a16="http://schemas.microsoft.com/office/drawing/2014/main" id="{9B8EDCB5-5621-484A-4E67-4E9E2BDF9F8B}"/>
                  </a:ext>
                </a:extLst>
              </p:cNvPr>
              <p:cNvCxnSpPr>
                <a:cxnSpLocks/>
                <a:stCxn id="15" idx="1"/>
              </p:cNvCxnSpPr>
              <p:nvPr/>
            </p:nvCxnSpPr>
            <p:spPr>
              <a:xfrm flipH="1">
                <a:off x="2492504" y="1552181"/>
                <a:ext cx="2809650" cy="230169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F27B5193-67CC-2170-6E18-BBCDF322FDD3}"/>
              </a:ext>
            </a:extLst>
          </p:cNvPr>
          <p:cNvGrpSpPr/>
          <p:nvPr/>
        </p:nvGrpSpPr>
        <p:grpSpPr>
          <a:xfrm>
            <a:off x="736794" y="2930524"/>
            <a:ext cx="4749606" cy="2390930"/>
            <a:chOff x="736794" y="2930524"/>
            <a:chExt cx="4749606" cy="2390930"/>
          </a:xfrm>
        </p:grpSpPr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DB2EEDA7-33A2-5F4F-8BA9-E54735ADC206}"/>
                </a:ext>
              </a:extLst>
            </p:cNvPr>
            <p:cNvSpPr/>
            <p:nvPr/>
          </p:nvSpPr>
          <p:spPr bwMode="auto">
            <a:xfrm>
              <a:off x="2702843" y="3635124"/>
              <a:ext cx="2783557" cy="168633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  <a:effectLst>
              <a:innerShdw blurRad="88900">
                <a:prstClr val="black"/>
              </a:innerShdw>
            </a:effectLst>
          </p:spPr>
          <p:txBody>
            <a:bodyPr wrap="square" rtlCol="0" anchor="ctr">
              <a:noAutofit/>
            </a:bodyPr>
            <a:lstStyle/>
            <a:p>
              <a:pPr algn="l"/>
              <a:endParaRPr lang="zh-CN" altLang="en-US" dirty="0"/>
            </a:p>
          </p:txBody>
        </p:sp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0A7E13F6-B82D-A07B-AC8A-0D0C99E83D74}"/>
                </a:ext>
              </a:extLst>
            </p:cNvPr>
            <p:cNvGrpSpPr/>
            <p:nvPr/>
          </p:nvGrpSpPr>
          <p:grpSpPr>
            <a:xfrm>
              <a:off x="736794" y="2930524"/>
              <a:ext cx="1966047" cy="704598"/>
              <a:chOff x="5302155" y="1418831"/>
              <a:chExt cx="2742762" cy="513837"/>
            </a:xfrm>
          </p:grpSpPr>
          <p:sp>
            <p:nvSpPr>
              <p:cNvPr id="25" name="矩形: 圆角 24">
                <a:extLst>
                  <a:ext uri="{FF2B5EF4-FFF2-40B4-BE49-F238E27FC236}">
                    <a16:creationId xmlns:a16="http://schemas.microsoft.com/office/drawing/2014/main" id="{D96580C8-CA60-EF5B-65BD-E66BC6A5EACF}"/>
                  </a:ext>
                </a:extLst>
              </p:cNvPr>
              <p:cNvSpPr/>
              <p:nvPr/>
            </p:nvSpPr>
            <p:spPr bwMode="auto">
              <a:xfrm>
                <a:off x="5302155" y="1418831"/>
                <a:ext cx="1613674" cy="266700"/>
              </a:xfrm>
              <a:prstGeom prst="roundRect">
                <a:avLst/>
              </a:prstGeom>
              <a:solidFill>
                <a:srgbClr val="FF0000"/>
              </a:solidFill>
              <a:ln>
                <a:noFill/>
              </a:ln>
              <a:effectLst/>
            </p:spPr>
            <p:txBody>
              <a:bodyPr wrap="square" rtlCol="0" anchor="ctr">
                <a:noAutofit/>
              </a:bodyPr>
              <a:lstStyle/>
              <a:p>
                <a:pPr algn="ctr"/>
                <a:r>
                  <a:rPr lang="en-US" altLang="zh-CN" sz="2400" b="1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33%</a:t>
                </a:r>
                <a:endParaRPr lang="zh-CN" altLang="en-US" sz="2400" b="1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cxnSp>
            <p:nvCxnSpPr>
              <p:cNvPr id="26" name="直接箭头连接符 25">
                <a:extLst>
                  <a:ext uri="{FF2B5EF4-FFF2-40B4-BE49-F238E27FC236}">
                    <a16:creationId xmlns:a16="http://schemas.microsoft.com/office/drawing/2014/main" id="{BD1A34A9-A26E-1675-2673-4042DCC17508}"/>
                  </a:ext>
                </a:extLst>
              </p:cNvPr>
              <p:cNvCxnSpPr>
                <a:cxnSpLocks/>
                <a:stCxn id="25" idx="3"/>
              </p:cNvCxnSpPr>
              <p:nvPr/>
            </p:nvCxnSpPr>
            <p:spPr>
              <a:xfrm>
                <a:off x="6915829" y="1552181"/>
                <a:ext cx="1129088" cy="380487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3277153400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967740" y="403860"/>
            <a:ext cx="3592685" cy="122478"/>
            <a:chOff x="1005840" y="678180"/>
            <a:chExt cx="4023360" cy="137160"/>
          </a:xfrm>
        </p:grpSpPr>
        <p:cxnSp>
          <p:nvCxnSpPr>
            <p:cNvPr id="4" name="直接连接符 3"/>
            <p:cNvCxnSpPr/>
            <p:nvPr/>
          </p:nvCxnSpPr>
          <p:spPr>
            <a:xfrm>
              <a:off x="1005840" y="746760"/>
              <a:ext cx="3886200" cy="0"/>
            </a:xfrm>
            <a:prstGeom prst="line">
              <a:avLst/>
            </a:prstGeom>
            <a:ln w="3175">
              <a:solidFill>
                <a:srgbClr val="005D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椭圆 4"/>
            <p:cNvSpPr/>
            <p:nvPr/>
          </p:nvSpPr>
          <p:spPr>
            <a:xfrm>
              <a:off x="4892040" y="678180"/>
              <a:ext cx="137160" cy="137160"/>
            </a:xfrm>
            <a:prstGeom prst="ellipse">
              <a:avLst/>
            </a:prstGeom>
            <a:solidFill>
              <a:srgbClr val="005D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方正正纤黑简体"/>
                <a:cs typeface="+mn-cs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 flipH="1">
            <a:off x="7640462" y="403860"/>
            <a:ext cx="3592688" cy="122478"/>
            <a:chOff x="1005840" y="678180"/>
            <a:chExt cx="4023360" cy="137160"/>
          </a:xfrm>
        </p:grpSpPr>
        <p:cxnSp>
          <p:nvCxnSpPr>
            <p:cNvPr id="8" name="直接连接符 7"/>
            <p:cNvCxnSpPr/>
            <p:nvPr/>
          </p:nvCxnSpPr>
          <p:spPr>
            <a:xfrm>
              <a:off x="1005840" y="746760"/>
              <a:ext cx="3886200" cy="0"/>
            </a:xfrm>
            <a:prstGeom prst="line">
              <a:avLst/>
            </a:prstGeom>
            <a:ln w="3175">
              <a:solidFill>
                <a:srgbClr val="005D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椭圆 8"/>
            <p:cNvSpPr/>
            <p:nvPr/>
          </p:nvSpPr>
          <p:spPr>
            <a:xfrm>
              <a:off x="4892040" y="678180"/>
              <a:ext cx="137160" cy="137160"/>
            </a:xfrm>
            <a:prstGeom prst="ellipse">
              <a:avLst/>
            </a:prstGeom>
            <a:solidFill>
              <a:srgbClr val="005D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方正正纤黑简体"/>
                <a:cs typeface="+mn-cs"/>
              </a:endParaRP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5041326" y="180052"/>
            <a:ext cx="21563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b="1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PE</a:t>
            </a:r>
            <a:r>
              <a:rPr lang="zh-CN" altLang="en-US" sz="3200" b="1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的结构</a:t>
            </a:r>
          </a:p>
        </p:txBody>
      </p:sp>
      <p:sp>
        <p:nvSpPr>
          <p:cNvPr id="17" name="灯片编号占位符 2">
            <a:extLst>
              <a:ext uri="{FF2B5EF4-FFF2-40B4-BE49-F238E27FC236}">
                <a16:creationId xmlns:a16="http://schemas.microsoft.com/office/drawing/2014/main" id="{5A19D7E4-BFD6-44E8-B5B7-3230750DA9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64709" y="6492875"/>
            <a:ext cx="2844800" cy="365125"/>
          </a:xfrm>
        </p:spPr>
        <p:txBody>
          <a:bodyPr/>
          <a:lstStyle/>
          <a:p>
            <a:pPr algn="ctr" defTabSz="1219170"/>
            <a:fld id="{0C913308-F349-4B6D-A68A-DD1791B4A57B}" type="slidenum">
              <a:rPr lang="zh-CN" altLang="en-US">
                <a:latin typeface="Arial"/>
                <a:ea typeface="SimSun"/>
              </a:rPr>
              <a:pPr algn="ctr" defTabSz="1219170"/>
              <a:t>7</a:t>
            </a:fld>
            <a:endParaRPr lang="zh-CN" altLang="en-US" dirty="0">
              <a:latin typeface="Arial"/>
              <a:ea typeface="SimSun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6A2A9DD-9FA5-74DC-012D-63C09877454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154" t="26221" b="-1"/>
          <a:stretch/>
        </p:blipFill>
        <p:spPr bwMode="auto">
          <a:xfrm>
            <a:off x="689872" y="2365271"/>
            <a:ext cx="10812255" cy="282688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5FAAAD93-D345-E685-7612-156DB10A66B9}"/>
              </a:ext>
            </a:extLst>
          </p:cNvPr>
          <p:cNvSpPr txBox="1"/>
          <p:nvPr/>
        </p:nvSpPr>
        <p:spPr>
          <a:xfrm>
            <a:off x="770993" y="1534181"/>
            <a:ext cx="665353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2000" b="1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处理单元（</a:t>
            </a:r>
            <a:r>
              <a:rPr lang="en-US" altLang="zh-CN" sz="2000" b="1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Processing Element</a:t>
            </a:r>
            <a:r>
              <a:rPr lang="zh-CN" altLang="zh-CN" sz="2000" b="1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2000" b="1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PE</a:t>
            </a:r>
            <a:r>
              <a:rPr lang="zh-CN" altLang="zh-CN" sz="2000" b="1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</a:t>
            </a:r>
            <a:endParaRPr lang="en-US" altLang="zh-CN" sz="2000" b="1" dirty="0"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对应的硬件结构</a:t>
            </a:r>
            <a:r>
              <a: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——32</a:t>
            </a:r>
            <a:r>
              <a: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个</a:t>
            </a:r>
            <a:r>
              <a: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DSP</a:t>
            </a:r>
            <a:r>
              <a: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512</a:t>
            </a:r>
            <a:r>
              <a: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并行度）</a:t>
            </a:r>
            <a:endParaRPr lang="zh-CN" altLang="en-US" sz="2000" b="1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A72EB8FF-1E04-9969-05B5-F8654D467ED3}"/>
              </a:ext>
            </a:extLst>
          </p:cNvPr>
          <p:cNvSpPr txBox="1"/>
          <p:nvPr/>
        </p:nvSpPr>
        <p:spPr>
          <a:xfrm>
            <a:off x="689872" y="5413659"/>
            <a:ext cx="66535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注：</a:t>
            </a:r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DSP</a:t>
            </a:r>
            <a:r>
              <a:rPr lang="zh-CN" altLang="en-US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通常被设计为高效的执行加法、乘法、累加等数学运算。</a:t>
            </a:r>
            <a:endParaRPr lang="en-US" altLang="zh-CN" sz="1800" dirty="0"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8991899"/>
      </p:ext>
    </p:extLst>
  </p:cSld>
  <p:clrMapOvr>
    <a:masterClrMapping/>
  </p:clrMapOvr>
  <p:transition spd="med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967740" y="403860"/>
            <a:ext cx="3592685" cy="122478"/>
            <a:chOff x="1005840" y="678180"/>
            <a:chExt cx="4023360" cy="137160"/>
          </a:xfrm>
        </p:grpSpPr>
        <p:cxnSp>
          <p:nvCxnSpPr>
            <p:cNvPr id="4" name="直接连接符 3"/>
            <p:cNvCxnSpPr/>
            <p:nvPr/>
          </p:nvCxnSpPr>
          <p:spPr>
            <a:xfrm>
              <a:off x="1005840" y="746760"/>
              <a:ext cx="3886200" cy="0"/>
            </a:xfrm>
            <a:prstGeom prst="line">
              <a:avLst/>
            </a:prstGeom>
            <a:ln w="3175">
              <a:solidFill>
                <a:srgbClr val="005D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椭圆 4"/>
            <p:cNvSpPr/>
            <p:nvPr/>
          </p:nvSpPr>
          <p:spPr>
            <a:xfrm>
              <a:off x="4892040" y="678180"/>
              <a:ext cx="137160" cy="137160"/>
            </a:xfrm>
            <a:prstGeom prst="ellipse">
              <a:avLst/>
            </a:prstGeom>
            <a:solidFill>
              <a:srgbClr val="005D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方正正纤黑简体"/>
                <a:cs typeface="+mn-cs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 flipH="1">
            <a:off x="7640462" y="403860"/>
            <a:ext cx="3592688" cy="122478"/>
            <a:chOff x="1005840" y="678180"/>
            <a:chExt cx="4023360" cy="137160"/>
          </a:xfrm>
        </p:grpSpPr>
        <p:cxnSp>
          <p:nvCxnSpPr>
            <p:cNvPr id="8" name="直接连接符 7"/>
            <p:cNvCxnSpPr/>
            <p:nvPr/>
          </p:nvCxnSpPr>
          <p:spPr>
            <a:xfrm>
              <a:off x="1005840" y="746760"/>
              <a:ext cx="3886200" cy="0"/>
            </a:xfrm>
            <a:prstGeom prst="line">
              <a:avLst/>
            </a:prstGeom>
            <a:ln w="3175">
              <a:solidFill>
                <a:srgbClr val="005D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椭圆 8"/>
            <p:cNvSpPr/>
            <p:nvPr/>
          </p:nvSpPr>
          <p:spPr>
            <a:xfrm>
              <a:off x="4892040" y="678180"/>
              <a:ext cx="137160" cy="137160"/>
            </a:xfrm>
            <a:prstGeom prst="ellipse">
              <a:avLst/>
            </a:prstGeom>
            <a:solidFill>
              <a:srgbClr val="005D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方正正纤黑简体"/>
                <a:cs typeface="+mn-cs"/>
              </a:endParaRP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4638172" y="180052"/>
            <a:ext cx="29626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b="1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DPU</a:t>
            </a:r>
            <a:r>
              <a:rPr lang="zh-CN" altLang="en-US" sz="3200" b="1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的并行度</a:t>
            </a:r>
          </a:p>
        </p:txBody>
      </p:sp>
      <p:sp>
        <p:nvSpPr>
          <p:cNvPr id="17" name="灯片编号占位符 2">
            <a:extLst>
              <a:ext uri="{FF2B5EF4-FFF2-40B4-BE49-F238E27FC236}">
                <a16:creationId xmlns:a16="http://schemas.microsoft.com/office/drawing/2014/main" id="{5A19D7E4-BFD6-44E8-B5B7-3230750DA9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64709" y="6492875"/>
            <a:ext cx="2844800" cy="365125"/>
          </a:xfrm>
        </p:spPr>
        <p:txBody>
          <a:bodyPr/>
          <a:lstStyle/>
          <a:p>
            <a:pPr algn="ctr" defTabSz="1219170"/>
            <a:fld id="{0C913308-F349-4B6D-A68A-DD1791B4A57B}" type="slidenum">
              <a:rPr lang="zh-CN" altLang="en-US">
                <a:latin typeface="Arial"/>
                <a:ea typeface="SimSun"/>
              </a:rPr>
              <a:pPr algn="ctr" defTabSz="1219170"/>
              <a:t>8</a:t>
            </a:fld>
            <a:endParaRPr lang="zh-CN" altLang="en-US" dirty="0">
              <a:latin typeface="Arial"/>
              <a:ea typeface="SimSun"/>
            </a:endParaRPr>
          </a:p>
        </p:txBody>
      </p:sp>
      <p:graphicFrame>
        <p:nvGraphicFramePr>
          <p:cNvPr id="14" name="表格 13">
            <a:extLst>
              <a:ext uri="{FF2B5EF4-FFF2-40B4-BE49-F238E27FC236}">
                <a16:creationId xmlns:a16="http://schemas.microsoft.com/office/drawing/2014/main" id="{DD66F3FA-54F6-C517-0C48-19B36E1DF8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637642"/>
              </p:ext>
            </p:extLst>
          </p:nvPr>
        </p:nvGraphicFramePr>
        <p:xfrm>
          <a:off x="1699906" y="2636520"/>
          <a:ext cx="8839200" cy="1584960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2209800">
                  <a:extLst>
                    <a:ext uri="{9D8B030D-6E8A-4147-A177-3AD203B41FA5}">
                      <a16:colId xmlns:a16="http://schemas.microsoft.com/office/drawing/2014/main" val="553265139"/>
                    </a:ext>
                  </a:extLst>
                </a:gridCol>
                <a:gridCol w="2209800">
                  <a:extLst>
                    <a:ext uri="{9D8B030D-6E8A-4147-A177-3AD203B41FA5}">
                      <a16:colId xmlns:a16="http://schemas.microsoft.com/office/drawing/2014/main" val="768835018"/>
                    </a:ext>
                  </a:extLst>
                </a:gridCol>
                <a:gridCol w="2209800">
                  <a:extLst>
                    <a:ext uri="{9D8B030D-6E8A-4147-A177-3AD203B41FA5}">
                      <a16:colId xmlns:a16="http://schemas.microsoft.com/office/drawing/2014/main" val="1707440266"/>
                    </a:ext>
                  </a:extLst>
                </a:gridCol>
                <a:gridCol w="2209800">
                  <a:extLst>
                    <a:ext uri="{9D8B030D-6E8A-4147-A177-3AD203B41FA5}">
                      <a16:colId xmlns:a16="http://schemas.microsoft.com/office/drawing/2014/main" val="23728144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并行度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输入通道数</a:t>
                      </a:r>
                      <a:r>
                        <a:rPr lang="en-US" altLang="zh-CN" sz="2000" dirty="0"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(</a:t>
                      </a:r>
                      <a:r>
                        <a:rPr lang="en-US" altLang="zh-CN" sz="1800" b="1" kern="1200" dirty="0">
                          <a:solidFill>
                            <a:schemeClr val="lt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rPr>
                        <a:t>N</a:t>
                      </a:r>
                      <a:r>
                        <a:rPr lang="en-US" altLang="zh-CN" sz="1800" b="1" kern="1200" baseline="-25000" dirty="0">
                          <a:solidFill>
                            <a:schemeClr val="lt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rPr>
                        <a:t>IC</a:t>
                      </a:r>
                      <a:r>
                        <a:rPr lang="en-US" altLang="zh-CN" sz="2000" dirty="0"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)</a:t>
                      </a:r>
                      <a:endParaRPr lang="zh-CN" altLang="en-US" sz="2000" dirty="0"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输出通道数</a:t>
                      </a:r>
                      <a:r>
                        <a:rPr lang="en-US" altLang="zh-CN" sz="2000" dirty="0"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(</a:t>
                      </a:r>
                      <a:r>
                        <a:rPr lang="en-US" altLang="zh-CN" sz="1800" b="1" kern="1200" dirty="0">
                          <a:solidFill>
                            <a:schemeClr val="lt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rPr>
                        <a:t>N</a:t>
                      </a:r>
                      <a:r>
                        <a:rPr lang="en-US" altLang="zh-CN" sz="1800" b="1" kern="1200" baseline="-25000" dirty="0">
                          <a:solidFill>
                            <a:schemeClr val="lt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rPr>
                        <a:t>OC</a:t>
                      </a:r>
                      <a:r>
                        <a:rPr lang="en-US" altLang="zh-CN" sz="2000" dirty="0"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)</a:t>
                      </a:r>
                      <a:endParaRPr lang="zh-CN" altLang="en-US" sz="2000" dirty="0"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PE</a:t>
                      </a:r>
                      <a:r>
                        <a:rPr lang="zh-CN" altLang="en-US" sz="2000" dirty="0"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数量</a:t>
                      </a:r>
                      <a:r>
                        <a:rPr lang="en-US" altLang="zh-CN" sz="2000" dirty="0"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(</a:t>
                      </a:r>
                      <a:r>
                        <a:rPr lang="en-US" altLang="zh-CN" sz="20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P)</a:t>
                      </a:r>
                      <a:endParaRPr lang="zh-CN" altLang="en-US" sz="2000" dirty="0"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2424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512</a:t>
                      </a:r>
                      <a:endParaRPr lang="zh-CN" altLang="en-US" sz="2000" dirty="0"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8</a:t>
                      </a:r>
                      <a:endParaRPr lang="zh-CN" altLang="en-US" sz="2000" dirty="0"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8</a:t>
                      </a:r>
                      <a:endParaRPr lang="zh-CN" altLang="en-US" sz="2000" dirty="0"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4</a:t>
                      </a:r>
                      <a:endParaRPr lang="zh-CN" altLang="en-US" sz="2000" dirty="0"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91883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800</a:t>
                      </a:r>
                      <a:endParaRPr lang="zh-CN" altLang="en-US" sz="2000" dirty="0"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10</a:t>
                      </a:r>
                      <a:endParaRPr lang="zh-CN" altLang="en-US" sz="2000" dirty="0"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10</a:t>
                      </a:r>
                      <a:endParaRPr lang="zh-CN" altLang="en-US" sz="2000" dirty="0"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4</a:t>
                      </a:r>
                      <a:endParaRPr lang="zh-CN" altLang="en-US" sz="2000" dirty="0"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35665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1024</a:t>
                      </a:r>
                      <a:endParaRPr lang="zh-CN" altLang="en-US" sz="2000" dirty="0"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8</a:t>
                      </a:r>
                      <a:endParaRPr lang="zh-CN" altLang="en-US" sz="2000" dirty="0"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8</a:t>
                      </a:r>
                      <a:endParaRPr lang="zh-CN" altLang="en-US" sz="2000" dirty="0"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8</a:t>
                      </a:r>
                      <a:endParaRPr lang="zh-CN" altLang="en-US" sz="2000" dirty="0"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1302345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3099678228"/>
      </p:ext>
    </p:extLst>
  </p:cSld>
  <p:clrMapOvr>
    <a:masterClrMapping/>
  </p:clrMapOvr>
  <p:transition spd="med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967740" y="441960"/>
            <a:ext cx="3592685" cy="122478"/>
            <a:chOff x="1005840" y="678180"/>
            <a:chExt cx="4023360" cy="137160"/>
          </a:xfrm>
        </p:grpSpPr>
        <p:cxnSp>
          <p:nvCxnSpPr>
            <p:cNvPr id="4" name="直接连接符 3"/>
            <p:cNvCxnSpPr/>
            <p:nvPr/>
          </p:nvCxnSpPr>
          <p:spPr>
            <a:xfrm>
              <a:off x="1005840" y="746760"/>
              <a:ext cx="3886200" cy="0"/>
            </a:xfrm>
            <a:prstGeom prst="line">
              <a:avLst/>
            </a:prstGeom>
            <a:ln w="3175">
              <a:solidFill>
                <a:srgbClr val="005D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椭圆 4"/>
            <p:cNvSpPr/>
            <p:nvPr/>
          </p:nvSpPr>
          <p:spPr>
            <a:xfrm>
              <a:off x="4892040" y="678180"/>
              <a:ext cx="137160" cy="137160"/>
            </a:xfrm>
            <a:prstGeom prst="ellipse">
              <a:avLst/>
            </a:prstGeom>
            <a:solidFill>
              <a:srgbClr val="005D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方正正纤黑简体"/>
                <a:cs typeface="+mn-cs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 flipH="1">
            <a:off x="7640462" y="441960"/>
            <a:ext cx="3592688" cy="122478"/>
            <a:chOff x="1005840" y="678180"/>
            <a:chExt cx="4023360" cy="137160"/>
          </a:xfrm>
        </p:grpSpPr>
        <p:cxnSp>
          <p:nvCxnSpPr>
            <p:cNvPr id="8" name="直接连接符 7"/>
            <p:cNvCxnSpPr/>
            <p:nvPr/>
          </p:nvCxnSpPr>
          <p:spPr>
            <a:xfrm>
              <a:off x="1005840" y="746760"/>
              <a:ext cx="3886200" cy="0"/>
            </a:xfrm>
            <a:prstGeom prst="line">
              <a:avLst/>
            </a:prstGeom>
            <a:ln w="3175">
              <a:solidFill>
                <a:srgbClr val="005D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椭圆 8"/>
            <p:cNvSpPr/>
            <p:nvPr/>
          </p:nvSpPr>
          <p:spPr>
            <a:xfrm>
              <a:off x="4892040" y="678180"/>
              <a:ext cx="137160" cy="137160"/>
            </a:xfrm>
            <a:prstGeom prst="ellipse">
              <a:avLst/>
            </a:prstGeom>
            <a:solidFill>
              <a:srgbClr val="005D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方正正纤黑简体"/>
                <a:cs typeface="+mn-cs"/>
              </a:endParaRP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5129489" y="218152"/>
            <a:ext cx="19800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主要工作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3E856F33-DA88-09BE-70FB-2426FCE6AAAF}"/>
              </a:ext>
            </a:extLst>
          </p:cNvPr>
          <p:cNvGrpSpPr/>
          <p:nvPr/>
        </p:nvGrpSpPr>
        <p:grpSpPr>
          <a:xfrm>
            <a:off x="2968834" y="2137031"/>
            <a:ext cx="6753016" cy="904616"/>
            <a:chOff x="2595454" y="1540351"/>
            <a:chExt cx="6070325" cy="1326130"/>
          </a:xfrm>
        </p:grpSpPr>
        <p:sp>
          <p:nvSpPr>
            <p:cNvPr id="24" name="文本1">
              <a:extLst>
                <a:ext uri="{FF2B5EF4-FFF2-40B4-BE49-F238E27FC236}">
                  <a16:creationId xmlns:a16="http://schemas.microsoft.com/office/drawing/2014/main" id="{20A70C98-D31A-4C99-B3C3-057F704749AB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3828935" y="1547104"/>
              <a:ext cx="4836844" cy="1319377"/>
            </a:xfrm>
            <a:prstGeom prst="roundRect">
              <a:avLst>
                <a:gd name="adj" fmla="val 11505"/>
              </a:avLst>
            </a:prstGeom>
            <a:noFill/>
            <a:ln w="28575" cap="flat" cmpd="sng" algn="ctr">
              <a:solidFill>
                <a:srgbClr val="005D9D"/>
              </a:solidFill>
              <a:prstDash val="solid"/>
            </a:ln>
            <a:effectLst/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</a:rPr>
                <a:t>PE</a:t>
              </a: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</a:rPr>
                <a:t>阵列容错设计及可靠性评估</a:t>
              </a:r>
              <a:endParaRPr kumimoji="0" lang="zh-CN" altLang="zh-CN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25" name="标题1">
              <a:extLst>
                <a:ext uri="{FF2B5EF4-FFF2-40B4-BE49-F238E27FC236}">
                  <a16:creationId xmlns:a16="http://schemas.microsoft.com/office/drawing/2014/main" id="{375CC295-934C-4EAC-A336-2FEA9779C1CF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595454" y="1540351"/>
              <a:ext cx="1233481" cy="1326130"/>
            </a:xfrm>
            <a:prstGeom prst="roundRect">
              <a:avLst>
                <a:gd name="adj" fmla="val 11921"/>
              </a:avLst>
            </a:prstGeom>
            <a:solidFill>
              <a:srgbClr val="005D9D"/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sysClr val="window" lastClr="FFFFFF">
                      <a:lumMod val="95000"/>
                    </a:sys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Part 1</a:t>
              </a:r>
              <a:endParaRPr kumimoji="0" lang="zh-CN" altLang="zh-CN" sz="1600" b="1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>
                    <a:lumMod val="95000"/>
                  </a:sys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92DDC1DC-3623-339C-DBB9-C79650BA571F}"/>
              </a:ext>
            </a:extLst>
          </p:cNvPr>
          <p:cNvGrpSpPr/>
          <p:nvPr/>
        </p:nvGrpSpPr>
        <p:grpSpPr>
          <a:xfrm>
            <a:off x="2968834" y="3770860"/>
            <a:ext cx="6753016" cy="900010"/>
            <a:chOff x="2595453" y="3150420"/>
            <a:chExt cx="6753016" cy="1315014"/>
          </a:xfrm>
        </p:grpSpPr>
        <p:sp>
          <p:nvSpPr>
            <p:cNvPr id="26" name="文本2">
              <a:extLst>
                <a:ext uri="{FF2B5EF4-FFF2-40B4-BE49-F238E27FC236}">
                  <a16:creationId xmlns:a16="http://schemas.microsoft.com/office/drawing/2014/main" id="{55DF76E6-5DEB-443E-8069-83933CD3E5D2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3967656" y="3150420"/>
              <a:ext cx="5380813" cy="1315014"/>
            </a:xfrm>
            <a:prstGeom prst="roundRect">
              <a:avLst>
                <a:gd name="adj" fmla="val 11505"/>
              </a:avLst>
            </a:prstGeom>
            <a:noFill/>
            <a:ln w="28575" cap="flat" cmpd="sng" algn="ctr">
              <a:solidFill>
                <a:srgbClr val="005D9D"/>
              </a:solidFill>
              <a:prstDash val="solid"/>
            </a:ln>
            <a:effectLst/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2400" b="1" dirty="0">
                  <a:latin typeface="宋体" panose="02010600030101010101" pitchFamily="2" charset="-122"/>
                  <a:ea typeface="宋体" panose="02010600030101010101" pitchFamily="2" charset="-122"/>
                </a:rPr>
                <a:t>数据搬运模块容错设计及可靠性评估</a:t>
              </a:r>
              <a:endParaRPr lang="zh-CN" altLang="zh-CN" sz="2400" b="1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27" name="标题2">
              <a:extLst>
                <a:ext uri="{FF2B5EF4-FFF2-40B4-BE49-F238E27FC236}">
                  <a16:creationId xmlns:a16="http://schemas.microsoft.com/office/drawing/2014/main" id="{7F45400F-AD15-4699-BE1A-9586D434B20A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595453" y="3150420"/>
              <a:ext cx="1372204" cy="1315014"/>
            </a:xfrm>
            <a:prstGeom prst="roundRect">
              <a:avLst>
                <a:gd name="adj" fmla="val 11921"/>
              </a:avLst>
            </a:prstGeom>
            <a:solidFill>
              <a:srgbClr val="005D9D"/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1600" b="1" dirty="0">
                  <a:solidFill>
                    <a:sysClr val="window" lastClr="FFFFFF">
                      <a:lumMod val="95000"/>
                    </a:sys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Part 2</a:t>
              </a:r>
              <a:endParaRPr kumimoji="0" lang="zh-CN" altLang="zh-CN" sz="1600" b="1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>
                    <a:lumMod val="95000"/>
                  </a:sys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21" name="灯片编号占位符 2">
            <a:extLst>
              <a:ext uri="{FF2B5EF4-FFF2-40B4-BE49-F238E27FC236}">
                <a16:creationId xmlns:a16="http://schemas.microsoft.com/office/drawing/2014/main" id="{600DA128-624E-4CC5-A081-D2DDAD56E0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64709" y="6492875"/>
            <a:ext cx="2844800" cy="365125"/>
          </a:xfrm>
        </p:spPr>
        <p:txBody>
          <a:bodyPr/>
          <a:lstStyle/>
          <a:p>
            <a:pPr algn="ctr" defTabSz="1219170"/>
            <a:fld id="{0C913308-F349-4B6D-A68A-DD1791B4A57B}" type="slidenum">
              <a:rPr lang="zh-CN" altLang="en-US">
                <a:latin typeface="Arial"/>
                <a:ea typeface="SimSun"/>
              </a:rPr>
              <a:pPr algn="ctr" defTabSz="1219170"/>
              <a:t>9</a:t>
            </a:fld>
            <a:endParaRPr lang="zh-CN" altLang="en-US" dirty="0">
              <a:latin typeface="Arial"/>
              <a:ea typeface="SimSun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20765733"/>
      </p:ext>
    </p:extLst>
  </p:cSld>
  <p:clrMapOvr>
    <a:masterClrMapping/>
  </p:clrMapOvr>
  <p:transition spd="med">
    <p:push dir="u"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|8.1|5.7|19.2|12.1|26.3|26.5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2|7.4|11.2|10.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2|7.4|11.2|10.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5|2|8.6|6.2|15.8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5|2|8.6|6.2|15.8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5|2|8.6|6.2|15.8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5|2|8.6|6.2|15.8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5|2|8.6|6.2|15.8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5|2|8.6|6.2|15.8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5|2|8.6|6.2|15.8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5|2|8.6|6.2|15.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1|8.5|14.8|6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5|2|8.6|6.2|15.8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5|2|8.6|6.2|15.8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5|2|8.6|6.2|15.8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5|2|8.6|6.2|15.8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1|8.5|14.8|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1|8.5|14.8|6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1|8.5|14.8|6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|2.1|1.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5|2|8.6|6.2|15.8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5|2|8.6|6.2|15.8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5|2|8.6|6.2|15.8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p">
      <a:majorFont>
        <a:latin typeface="Arial"/>
        <a:ea typeface="方正正纤黑简体"/>
        <a:cs typeface=""/>
      </a:majorFont>
      <a:minorFont>
        <a:latin typeface="Arial"/>
        <a:ea typeface="方正正纤黑简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blipFill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>
          <a:innerShdw blurRad="88900">
            <a:prstClr val="black"/>
          </a:innerShdw>
        </a:effectLst>
      </a:spPr>
      <a:bodyPr wrap="square">
        <a:noAutofit/>
      </a:bodyPr>
      <a:lstStyle>
        <a:defPPr algn="l">
          <a:defRPr dirty="0"/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zc1lhhoj">
      <a:majorFont>
        <a:latin typeface="Arial"/>
        <a:ea typeface="SimSun"/>
        <a:cs typeface=""/>
      </a:majorFont>
      <a:minorFont>
        <a:latin typeface="Arial"/>
        <a:ea typeface="SimSun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15914</TotalTime>
  <Words>3428</Words>
  <Application>Microsoft Office PowerPoint</Application>
  <PresentationFormat>宽屏</PresentationFormat>
  <Paragraphs>428</Paragraphs>
  <Slides>32</Slides>
  <Notes>32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32</vt:i4>
      </vt:variant>
    </vt:vector>
  </HeadingPairs>
  <TitlesOfParts>
    <vt:vector size="45" baseType="lpstr">
      <vt:lpstr>黑体</vt:lpstr>
      <vt:lpstr>宋体</vt:lpstr>
      <vt:lpstr>宋体</vt:lpstr>
      <vt:lpstr>微软雅黑</vt:lpstr>
      <vt:lpstr>Arial</vt:lpstr>
      <vt:lpstr>Broadway</vt:lpstr>
      <vt:lpstr>Calibri</vt:lpstr>
      <vt:lpstr>Cambria Math</vt:lpstr>
      <vt:lpstr>Century Gothic</vt:lpstr>
      <vt:lpstr>Open Sans</vt:lpstr>
      <vt:lpstr>Times New Roman</vt:lpstr>
      <vt:lpstr>Office 主题</vt:lpstr>
      <vt:lpstr>1_Office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PPTS</dc:title>
  <dc:subject>PPTS</dc:subject>
  <dc:creator>PPTS</dc:creator>
  <cp:keywords>PPTS</cp:keywords>
  <dc:description>PPTS</dc:description>
  <cp:lastModifiedBy>金昌 史</cp:lastModifiedBy>
  <cp:revision>1980</cp:revision>
  <dcterms:created xsi:type="dcterms:W3CDTF">2016-04-28T00:01:00Z</dcterms:created>
  <dcterms:modified xsi:type="dcterms:W3CDTF">2024-05-30T04:00:58Z</dcterms:modified>
  <cp:category>PPTS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2052-10.1.0.7400</vt:lpwstr>
  </property>
  <property fmtid="{D5CDD505-2E9C-101B-9397-08002B2CF9AE}" pid="3" name="KSORubyTemplateID">
    <vt:lpwstr>8</vt:lpwstr>
  </property>
</Properties>
</file>